
<file path=[Content_Types].xml><?xml version="1.0" encoding="utf-8"?>
<Types xmlns="http://schemas.openxmlformats.org/package/2006/content-types">
  <Default ContentType="image/jpeg" Extension="jpg"/>
  <Default ContentType="application/vnd.openxmlformats-officedocument.vmlDrawing" Extension="vml"/>
  <Default ContentType="application/vnd.openxmlformats-officedocument.oleObject" Extension="bin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oleObject" PartName="/ppt/embeddings/oleObject2.bin"/>
  <Override ContentType="application/vnd.openxmlformats-officedocument.oleObject" PartName="/ppt/embeddings/oleObject1.bin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binary" PartName="/ppt/metadata"/>
  <Override ContentType="application/vnd.openxmlformats-officedocument.presentationml.notesMaster+xml" PartName="/ppt/notesMasters/notesMaster1.xml"/>
  <Override ContentType="application/vnd.openxmlformats-officedocument.presentationml.presProps+xml" PartName="/ppt/presProps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 showSpecialPlsOnTitleSld="0">
  <p:sldMasterIdLst>
    <p:sldMasterId id="2147483648" r:id="rId5"/>
    <p:sldMasterId id="2147483657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64" roundtripDataSignature="AMtx7mgeip2Yp+SkFKoK6GttkH0Fb9DAI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63095B2E-30EC-4ED8-B17B-3E91AFB274C1}">
  <a:tblStyle styleId="{63095B2E-30EC-4ED8-B17B-3E91AFB274C1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fill>
          <a:solidFill>
            <a:schemeClr val="accent1">
              <a:alpha val="40000"/>
            </a:schemeClr>
          </a:solidFill>
        </a:fill>
      </a:tcStyle>
    </a:band1H>
    <a:band2H>
      <a:tcTxStyle/>
    </a:band2H>
    <a:band1V>
      <a:tcTxStyle/>
      <a:tcStyle>
        <a:tcBdr>
          <a:top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TxStyle/>
    </a:band2V>
    <a:lastCol>
      <a:tcTxStyle b="on" i="off"/>
      <a:tcStyle>
        <a:tcBdr>
          <a:left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lastCol>
    <a:firstCol>
      <a:tcTxStyle b="on" i="off"/>
      <a:tcStyle>
        <a:tcBdr>
          <a:left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firstCol>
    <a:lastRow>
      <a:tcTxStyle b="on" i="off"/>
      <a:tcStyle>
        <a:tcBdr>
          <a:left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left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  <a:tblStyle styleId="{7F8FB5C7-1696-4362-A0D0-FCA72DC6F42F}" styleName="Table_1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9" Type="http://schemas.openxmlformats.org/officeDocument/2006/relationships/slide" Target="slides/slide42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62" Type="http://schemas.openxmlformats.org/officeDocument/2006/relationships/slide" Target="slides/slide55.xml"/><Relationship Id="rId61" Type="http://schemas.openxmlformats.org/officeDocument/2006/relationships/slide" Target="slides/slide54.xml"/><Relationship Id="rId20" Type="http://schemas.openxmlformats.org/officeDocument/2006/relationships/slide" Target="slides/slide13.xml"/><Relationship Id="rId64" Type="http://customschemas.google.com/relationships/presentationmetadata" Target="metadata"/><Relationship Id="rId63" Type="http://schemas.openxmlformats.org/officeDocument/2006/relationships/slide" Target="slides/slide56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60" Type="http://schemas.openxmlformats.org/officeDocument/2006/relationships/slide" Target="slides/slide53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slide" Target="slides/slide44.xml"/><Relationship Id="rId50" Type="http://schemas.openxmlformats.org/officeDocument/2006/relationships/slide" Target="slides/slide43.xml"/><Relationship Id="rId53" Type="http://schemas.openxmlformats.org/officeDocument/2006/relationships/slide" Target="slides/slide46.xml"/><Relationship Id="rId52" Type="http://schemas.openxmlformats.org/officeDocument/2006/relationships/slide" Target="slides/slide45.xml"/><Relationship Id="rId11" Type="http://schemas.openxmlformats.org/officeDocument/2006/relationships/slide" Target="slides/slide4.xml"/><Relationship Id="rId55" Type="http://schemas.openxmlformats.org/officeDocument/2006/relationships/slide" Target="slides/slide48.xml"/><Relationship Id="rId10" Type="http://schemas.openxmlformats.org/officeDocument/2006/relationships/slide" Target="slides/slide3.xml"/><Relationship Id="rId54" Type="http://schemas.openxmlformats.org/officeDocument/2006/relationships/slide" Target="slides/slide47.xml"/><Relationship Id="rId13" Type="http://schemas.openxmlformats.org/officeDocument/2006/relationships/slide" Target="slides/slide6.xml"/><Relationship Id="rId57" Type="http://schemas.openxmlformats.org/officeDocument/2006/relationships/slide" Target="slides/slide50.xml"/><Relationship Id="rId12" Type="http://schemas.openxmlformats.org/officeDocument/2006/relationships/slide" Target="slides/slide5.xml"/><Relationship Id="rId56" Type="http://schemas.openxmlformats.org/officeDocument/2006/relationships/slide" Target="slides/slide49.xml"/><Relationship Id="rId15" Type="http://schemas.openxmlformats.org/officeDocument/2006/relationships/slide" Target="slides/slide8.xml"/><Relationship Id="rId59" Type="http://schemas.openxmlformats.org/officeDocument/2006/relationships/slide" Target="slides/slide52.xml"/><Relationship Id="rId14" Type="http://schemas.openxmlformats.org/officeDocument/2006/relationships/slide" Target="slides/slide7.xml"/><Relationship Id="rId58" Type="http://schemas.openxmlformats.org/officeDocument/2006/relationships/slide" Target="slides/slide51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drawings/_rels/vmlDrawing1.vml.rels><?xml version="1.0" encoding="UTF-8" standalone="yes"?><Relationships xmlns="http://schemas.openxmlformats.org/package/2006/relationships"><Relationship Id="rId1" Type="http://schemas.openxmlformats.org/officeDocument/2006/relationships/image" Target="../media/image19.png"/></Relationships>
</file>

<file path=ppt/drawings/_rels/vmlDrawing2.vml.rels><?xml version="1.0" encoding="UTF-8" standalone="yes"?><Relationships xmlns="http://schemas.openxmlformats.org/package/2006/relationships"><Relationship Id="rId1" Type="http://schemas.openxmlformats.org/officeDocument/2006/relationships/image" Target="../media/image49.png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p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2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p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2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p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2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" name="Google Shape;405;p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2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p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3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p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3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" name="Google Shape;437;p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3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p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3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p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3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p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3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" name="Google Shape;477;p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3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7" name="Google Shape;487;p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3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" name="Google Shape;497;p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3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" name="Google Shape;507;p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3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" name="Google Shape;517;p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4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7" name="Google Shape;527;p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4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7" name="Google Shape;537;p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4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4" name="Google Shape;544;p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4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p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4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" name="Google Shape;558;p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4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8" name="Google Shape;568;p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4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5" name="Google Shape;575;p4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4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2" name="Google Shape;582;p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4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3" name="Google Shape;593;p4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4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0" name="Google Shape;600;p4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5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0" name="Google Shape;610;p5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5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7" name="Google Shape;617;p5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5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4" name="Google Shape;624;p5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5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1" name="Google Shape;631;p5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5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0" name="Google Shape;650;p5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5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7" name="Google Shape;657;p5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5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4" name="Google Shape;664;p5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jp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jp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5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58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" name="Google Shape;18;p5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5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sic Layout">
  <p:cSld name="Basic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68"/>
          <p:cNvSpPr txBox="1"/>
          <p:nvPr>
            <p:ph idx="1" type="body"/>
          </p:nvPr>
        </p:nvSpPr>
        <p:spPr>
          <a:xfrm>
            <a:off x="0" y="164638"/>
            <a:ext cx="12192000" cy="76808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spcBef>
                <a:spcPts val="96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65645" lvl="1" marL="914400" marR="0" rtl="0" algn="l"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3733"/>
              <a:buFont typeface="Arial"/>
              <a:buChar char="–"/>
              <a:defRPr b="0" i="0" sz="37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431800" lvl="2" marL="13716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97954" lvl="3" marL="1828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–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97954" lvl="4" marL="22860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»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9" name="Google Shape;59;p68"/>
          <p:cNvSpPr txBox="1"/>
          <p:nvPr>
            <p:ph idx="2" type="body"/>
          </p:nvPr>
        </p:nvSpPr>
        <p:spPr>
          <a:xfrm>
            <a:off x="0" y="932723"/>
            <a:ext cx="12192000" cy="38404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spcBef>
                <a:spcPts val="373"/>
              </a:spcBef>
              <a:spcAft>
                <a:spcPts val="0"/>
              </a:spcAft>
              <a:buClr>
                <a:schemeClr val="dk1"/>
              </a:buClr>
              <a:buSzPts val="1867"/>
              <a:buFont typeface="Arial"/>
              <a:buNone/>
              <a:defRPr b="0" i="0" sz="18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65645" lvl="1" marL="914400" marR="0" rtl="0" algn="l"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3733"/>
              <a:buFont typeface="Arial"/>
              <a:buChar char="–"/>
              <a:defRPr b="0" i="0" sz="37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431800" lvl="2" marL="13716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97954" lvl="3" marL="1828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–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97954" lvl="4" marL="22860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»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68"/>
          <p:cNvSpPr/>
          <p:nvPr/>
        </p:nvSpPr>
        <p:spPr>
          <a:xfrm>
            <a:off x="4037371" y="1"/>
            <a:ext cx="4128459" cy="6095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61;p68"/>
          <p:cNvSpPr/>
          <p:nvPr/>
        </p:nvSpPr>
        <p:spPr>
          <a:xfrm>
            <a:off x="0" y="6753308"/>
            <a:ext cx="12192000" cy="1108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Basic Layout">
  <p:cSld name="1_Basic Layout">
    <p:bg>
      <p:bgPr>
        <a:solidFill>
          <a:schemeClr val="lt1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69"/>
          <p:cNvSpPr txBox="1"/>
          <p:nvPr>
            <p:ph idx="1" type="body"/>
          </p:nvPr>
        </p:nvSpPr>
        <p:spPr>
          <a:xfrm>
            <a:off x="0" y="164638"/>
            <a:ext cx="12192000" cy="76808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spcBef>
                <a:spcPts val="96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65645" lvl="1" marL="914400" marR="0" rtl="0" algn="l"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3733"/>
              <a:buFont typeface="Arial"/>
              <a:buChar char="–"/>
              <a:defRPr b="0" i="0" sz="37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431800" lvl="2" marL="13716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97954" lvl="3" marL="1828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–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97954" lvl="4" marL="22860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»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4" name="Google Shape;64;p69"/>
          <p:cNvSpPr txBox="1"/>
          <p:nvPr>
            <p:ph idx="2" type="body"/>
          </p:nvPr>
        </p:nvSpPr>
        <p:spPr>
          <a:xfrm>
            <a:off x="0" y="932723"/>
            <a:ext cx="12192000" cy="38404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spcBef>
                <a:spcPts val="373"/>
              </a:spcBef>
              <a:spcAft>
                <a:spcPts val="0"/>
              </a:spcAft>
              <a:buClr>
                <a:srgbClr val="3F3F3F"/>
              </a:buClr>
              <a:buSzPts val="1867"/>
              <a:buFont typeface="Arial"/>
              <a:buNone/>
              <a:defRPr b="0" i="0" sz="1867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65645" lvl="1" marL="914400" marR="0" rtl="0" algn="l"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3733"/>
              <a:buFont typeface="Arial"/>
              <a:buChar char="–"/>
              <a:defRPr b="0" i="0" sz="37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431800" lvl="2" marL="13716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97954" lvl="3" marL="1828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–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97954" lvl="4" marL="22860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»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5" name="Google Shape;65;p69"/>
          <p:cNvSpPr/>
          <p:nvPr/>
        </p:nvSpPr>
        <p:spPr>
          <a:xfrm>
            <a:off x="4037371" y="1"/>
            <a:ext cx="4128459" cy="6095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69"/>
          <p:cNvSpPr/>
          <p:nvPr/>
        </p:nvSpPr>
        <p:spPr>
          <a:xfrm>
            <a:off x="0" y="6753308"/>
            <a:ext cx="12192000" cy="1108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Basic Layout">
  <p:cSld name="2_Basic Layout">
    <p:bg>
      <p:bgPr>
        <a:solidFill>
          <a:schemeClr val="lt1"/>
        </a:solid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70"/>
          <p:cNvSpPr txBox="1"/>
          <p:nvPr>
            <p:ph idx="1" type="body"/>
          </p:nvPr>
        </p:nvSpPr>
        <p:spPr>
          <a:xfrm>
            <a:off x="2735627" y="164638"/>
            <a:ext cx="9456373" cy="76808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96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65645" lvl="1" marL="914400" marR="0" rtl="0" algn="l"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3733"/>
              <a:buFont typeface="Arial"/>
              <a:buChar char="–"/>
              <a:defRPr b="0" i="0" sz="37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431800" lvl="2" marL="13716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97954" lvl="3" marL="1828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–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97954" lvl="4" marL="22860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»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9" name="Google Shape;69;p70"/>
          <p:cNvSpPr txBox="1"/>
          <p:nvPr>
            <p:ph idx="2" type="body"/>
          </p:nvPr>
        </p:nvSpPr>
        <p:spPr>
          <a:xfrm>
            <a:off x="2735627" y="932723"/>
            <a:ext cx="9456373" cy="38404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373"/>
              </a:spcBef>
              <a:spcAft>
                <a:spcPts val="0"/>
              </a:spcAft>
              <a:buClr>
                <a:srgbClr val="3F3F3F"/>
              </a:buClr>
              <a:buSzPts val="1867"/>
              <a:buFont typeface="Arial"/>
              <a:buNone/>
              <a:defRPr b="0" i="0" sz="1867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65645" lvl="1" marL="914400" marR="0" rtl="0" algn="l"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3733"/>
              <a:buFont typeface="Arial"/>
              <a:buChar char="–"/>
              <a:defRPr b="0" i="0" sz="37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431800" lvl="2" marL="13716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97954" lvl="3" marL="1828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–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97954" lvl="4" marL="22860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»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" name="Google Shape;70;p70"/>
          <p:cNvSpPr/>
          <p:nvPr/>
        </p:nvSpPr>
        <p:spPr>
          <a:xfrm>
            <a:off x="0" y="1"/>
            <a:ext cx="2543605" cy="686418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s and Contents Layout">
  <p:cSld name="Images and Contents Layout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71"/>
          <p:cNvSpPr txBox="1"/>
          <p:nvPr>
            <p:ph idx="1" type="body"/>
          </p:nvPr>
        </p:nvSpPr>
        <p:spPr>
          <a:xfrm>
            <a:off x="0" y="242176"/>
            <a:ext cx="12192000" cy="76808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spcBef>
                <a:spcPts val="96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65645" lvl="1" marL="914400" marR="0" rtl="0" algn="l"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3733"/>
              <a:buFont typeface="Arial"/>
              <a:buChar char="–"/>
              <a:defRPr b="0" i="0" sz="37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431800" lvl="2" marL="13716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97954" lvl="3" marL="1828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–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97954" lvl="4" marL="22860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»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3" name="Google Shape;73;p71"/>
          <p:cNvSpPr txBox="1"/>
          <p:nvPr>
            <p:ph idx="2" type="body"/>
          </p:nvPr>
        </p:nvSpPr>
        <p:spPr>
          <a:xfrm>
            <a:off x="0" y="1010261"/>
            <a:ext cx="12192000" cy="38404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spcBef>
                <a:spcPts val="373"/>
              </a:spcBef>
              <a:spcAft>
                <a:spcPts val="0"/>
              </a:spcAft>
              <a:buClr>
                <a:srgbClr val="3F3F3F"/>
              </a:buClr>
              <a:buSzPts val="1867"/>
              <a:buFont typeface="Arial"/>
              <a:buNone/>
              <a:defRPr b="0" i="0" sz="1867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65645" lvl="1" marL="914400" marR="0" rtl="0" algn="l"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3733"/>
              <a:buFont typeface="Arial"/>
              <a:buChar char="–"/>
              <a:defRPr b="0" i="0" sz="37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431800" lvl="2" marL="13716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97954" lvl="3" marL="1828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–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97954" lvl="4" marL="22860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»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" name="Google Shape;74;p71"/>
          <p:cNvSpPr/>
          <p:nvPr/>
        </p:nvSpPr>
        <p:spPr>
          <a:xfrm>
            <a:off x="0" y="2276872"/>
            <a:ext cx="12192000" cy="240026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71"/>
          <p:cNvSpPr/>
          <p:nvPr/>
        </p:nvSpPr>
        <p:spPr>
          <a:xfrm rot="10800000">
            <a:off x="1583392" y="4677509"/>
            <a:ext cx="384043" cy="331071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71"/>
          <p:cNvSpPr/>
          <p:nvPr/>
        </p:nvSpPr>
        <p:spPr>
          <a:xfrm rot="10800000">
            <a:off x="4463712" y="4677509"/>
            <a:ext cx="384043" cy="331071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71"/>
          <p:cNvSpPr/>
          <p:nvPr/>
        </p:nvSpPr>
        <p:spPr>
          <a:xfrm rot="10800000">
            <a:off x="7344032" y="4677509"/>
            <a:ext cx="384043" cy="331071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71"/>
          <p:cNvSpPr/>
          <p:nvPr/>
        </p:nvSpPr>
        <p:spPr>
          <a:xfrm rot="10800000">
            <a:off x="10224348" y="4677509"/>
            <a:ext cx="384043" cy="331071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71"/>
          <p:cNvSpPr/>
          <p:nvPr/>
        </p:nvSpPr>
        <p:spPr>
          <a:xfrm>
            <a:off x="4037371" y="1"/>
            <a:ext cx="4128459" cy="6095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71"/>
          <p:cNvSpPr/>
          <p:nvPr/>
        </p:nvSpPr>
        <p:spPr>
          <a:xfrm>
            <a:off x="0" y="6753308"/>
            <a:ext cx="12192000" cy="1108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71"/>
          <p:cNvSpPr/>
          <p:nvPr>
            <p:ph idx="3" type="pic"/>
          </p:nvPr>
        </p:nvSpPr>
        <p:spPr>
          <a:xfrm>
            <a:off x="815413" y="2517005"/>
            <a:ext cx="1920000" cy="192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82" name="Google Shape;82;p71"/>
          <p:cNvSpPr/>
          <p:nvPr>
            <p:ph idx="4" type="pic"/>
          </p:nvPr>
        </p:nvSpPr>
        <p:spPr>
          <a:xfrm>
            <a:off x="3695732" y="2517005"/>
            <a:ext cx="1920000" cy="192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83" name="Google Shape;83;p71"/>
          <p:cNvSpPr/>
          <p:nvPr>
            <p:ph idx="5" type="pic"/>
          </p:nvPr>
        </p:nvSpPr>
        <p:spPr>
          <a:xfrm>
            <a:off x="6576051" y="2517005"/>
            <a:ext cx="1920000" cy="192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84" name="Google Shape;84;p71"/>
          <p:cNvSpPr/>
          <p:nvPr>
            <p:ph idx="6" type="pic"/>
          </p:nvPr>
        </p:nvSpPr>
        <p:spPr>
          <a:xfrm>
            <a:off x="9456369" y="2517005"/>
            <a:ext cx="1920000" cy="192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Images and Contents Layout">
  <p:cSld name="1_Images and Contents Layout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72"/>
          <p:cNvSpPr/>
          <p:nvPr/>
        </p:nvSpPr>
        <p:spPr>
          <a:xfrm>
            <a:off x="5231904" y="2276872"/>
            <a:ext cx="5711957" cy="393643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72"/>
          <p:cNvSpPr/>
          <p:nvPr>
            <p:ph idx="2" type="pic"/>
          </p:nvPr>
        </p:nvSpPr>
        <p:spPr>
          <a:xfrm>
            <a:off x="1103445" y="1412776"/>
            <a:ext cx="4560000" cy="3696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Images and Contents Layout">
  <p:cSld name="2_Images and Contents Layout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73"/>
          <p:cNvSpPr/>
          <p:nvPr>
            <p:ph idx="2" type="pic"/>
          </p:nvPr>
        </p:nvSpPr>
        <p:spPr>
          <a:xfrm>
            <a:off x="0" y="990600"/>
            <a:ext cx="3887755" cy="58674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90" name="Google Shape;90;p73"/>
          <p:cNvSpPr/>
          <p:nvPr>
            <p:ph idx="3" type="pic"/>
          </p:nvPr>
        </p:nvSpPr>
        <p:spPr>
          <a:xfrm>
            <a:off x="4079776" y="0"/>
            <a:ext cx="8112224" cy="3621021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Images and Contents Layout">
  <p:cSld name="3_Images and Contents Layout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74"/>
          <p:cNvSpPr/>
          <p:nvPr>
            <p:ph idx="2" type="pic"/>
          </p:nvPr>
        </p:nvSpPr>
        <p:spPr>
          <a:xfrm>
            <a:off x="0" y="1013496"/>
            <a:ext cx="3887755" cy="3567632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93" name="Google Shape;93;p74"/>
          <p:cNvSpPr/>
          <p:nvPr>
            <p:ph idx="3" type="pic"/>
          </p:nvPr>
        </p:nvSpPr>
        <p:spPr>
          <a:xfrm>
            <a:off x="8304245" y="0"/>
            <a:ext cx="3887755" cy="4581128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94" name="Google Shape;94;p74"/>
          <p:cNvSpPr/>
          <p:nvPr>
            <p:ph idx="4" type="pic"/>
          </p:nvPr>
        </p:nvSpPr>
        <p:spPr>
          <a:xfrm>
            <a:off x="0" y="4773149"/>
            <a:ext cx="6096000" cy="2084851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Images and Contents Layout">
  <p:cSld name="4_Images and Contents Layout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75"/>
          <p:cNvSpPr txBox="1"/>
          <p:nvPr>
            <p:ph idx="1" type="body"/>
          </p:nvPr>
        </p:nvSpPr>
        <p:spPr>
          <a:xfrm>
            <a:off x="0" y="242176"/>
            <a:ext cx="12192000" cy="76808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spcBef>
                <a:spcPts val="96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65645" lvl="1" marL="914400" marR="0" rtl="0" algn="l"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3733"/>
              <a:buFont typeface="Arial"/>
              <a:buChar char="–"/>
              <a:defRPr b="0" i="0" sz="37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431800" lvl="2" marL="13716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97954" lvl="3" marL="1828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–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97954" lvl="4" marL="22860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»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75"/>
          <p:cNvSpPr txBox="1"/>
          <p:nvPr>
            <p:ph idx="2" type="body"/>
          </p:nvPr>
        </p:nvSpPr>
        <p:spPr>
          <a:xfrm>
            <a:off x="0" y="1010261"/>
            <a:ext cx="12192000" cy="38404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spcBef>
                <a:spcPts val="373"/>
              </a:spcBef>
              <a:spcAft>
                <a:spcPts val="0"/>
              </a:spcAft>
              <a:buClr>
                <a:srgbClr val="3F3F3F"/>
              </a:buClr>
              <a:buSzPts val="1867"/>
              <a:buFont typeface="Arial"/>
              <a:buNone/>
              <a:defRPr b="0" i="0" sz="1867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65645" lvl="1" marL="914400" marR="0" rtl="0" algn="l"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3733"/>
              <a:buFont typeface="Arial"/>
              <a:buChar char="–"/>
              <a:defRPr b="0" i="0" sz="37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431800" lvl="2" marL="13716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97954" lvl="3" marL="1828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–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97954" lvl="4" marL="22860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»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" name="Google Shape;98;p75"/>
          <p:cNvSpPr/>
          <p:nvPr/>
        </p:nvSpPr>
        <p:spPr>
          <a:xfrm>
            <a:off x="595027" y="4101331"/>
            <a:ext cx="2400000" cy="230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75"/>
          <p:cNvSpPr/>
          <p:nvPr/>
        </p:nvSpPr>
        <p:spPr>
          <a:xfrm>
            <a:off x="9196973" y="1700808"/>
            <a:ext cx="2400000" cy="2304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75"/>
          <p:cNvSpPr/>
          <p:nvPr>
            <p:ph idx="3" type="pic"/>
          </p:nvPr>
        </p:nvSpPr>
        <p:spPr>
          <a:xfrm>
            <a:off x="595027" y="1700808"/>
            <a:ext cx="2400000" cy="2304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01" name="Google Shape;101;p75"/>
          <p:cNvSpPr/>
          <p:nvPr>
            <p:ph idx="4" type="pic"/>
          </p:nvPr>
        </p:nvSpPr>
        <p:spPr>
          <a:xfrm>
            <a:off x="9196973" y="4101331"/>
            <a:ext cx="2400000" cy="2304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02" name="Google Shape;102;p75"/>
          <p:cNvSpPr/>
          <p:nvPr>
            <p:ph idx="5" type="pic"/>
          </p:nvPr>
        </p:nvSpPr>
        <p:spPr>
          <a:xfrm>
            <a:off x="3119669" y="4101331"/>
            <a:ext cx="5952663" cy="2304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03" name="Google Shape;103;p75"/>
          <p:cNvSpPr/>
          <p:nvPr>
            <p:ph idx="6" type="pic"/>
          </p:nvPr>
        </p:nvSpPr>
        <p:spPr>
          <a:xfrm>
            <a:off x="3119669" y="1700808"/>
            <a:ext cx="5952663" cy="2304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Images and Contents Layout">
  <p:cSld name="5_Images and Contents Layout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76"/>
          <p:cNvSpPr/>
          <p:nvPr>
            <p:ph idx="2" type="pic"/>
          </p:nvPr>
        </p:nvSpPr>
        <p:spPr>
          <a:xfrm>
            <a:off x="709650" y="480055"/>
            <a:ext cx="4224469" cy="4197085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06" name="Google Shape;106;p76"/>
          <p:cNvSpPr/>
          <p:nvPr>
            <p:ph idx="3" type="pic"/>
          </p:nvPr>
        </p:nvSpPr>
        <p:spPr>
          <a:xfrm>
            <a:off x="5126140" y="480056"/>
            <a:ext cx="6336704" cy="2296105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07" name="Google Shape;107;p76"/>
          <p:cNvSpPr/>
          <p:nvPr>
            <p:ph idx="4" type="pic"/>
          </p:nvPr>
        </p:nvSpPr>
        <p:spPr>
          <a:xfrm>
            <a:off x="5126140" y="2948948"/>
            <a:ext cx="1968000" cy="1728192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08" name="Google Shape;108;p76"/>
          <p:cNvSpPr/>
          <p:nvPr>
            <p:ph idx="5" type="pic"/>
          </p:nvPr>
        </p:nvSpPr>
        <p:spPr>
          <a:xfrm>
            <a:off x="7310492" y="2948948"/>
            <a:ext cx="1968000" cy="1728192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09" name="Google Shape;109;p76"/>
          <p:cNvSpPr/>
          <p:nvPr>
            <p:ph idx="6" type="pic"/>
          </p:nvPr>
        </p:nvSpPr>
        <p:spPr>
          <a:xfrm>
            <a:off x="9494844" y="2948948"/>
            <a:ext cx="1968000" cy="1728192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Images and Contents Layout">
  <p:cSld name="7_Images and Contents Layout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77"/>
          <p:cNvSpPr txBox="1"/>
          <p:nvPr>
            <p:ph idx="1" type="body"/>
          </p:nvPr>
        </p:nvSpPr>
        <p:spPr>
          <a:xfrm>
            <a:off x="0" y="242176"/>
            <a:ext cx="12192000" cy="76808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spcBef>
                <a:spcPts val="96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65645" lvl="1" marL="914400" marR="0" rtl="0" algn="l"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3733"/>
              <a:buFont typeface="Arial"/>
              <a:buChar char="–"/>
              <a:defRPr b="0" i="0" sz="37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431800" lvl="2" marL="13716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97954" lvl="3" marL="1828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–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97954" lvl="4" marL="22860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»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2" name="Google Shape;112;p77"/>
          <p:cNvSpPr txBox="1"/>
          <p:nvPr>
            <p:ph idx="2" type="body"/>
          </p:nvPr>
        </p:nvSpPr>
        <p:spPr>
          <a:xfrm>
            <a:off x="0" y="1010261"/>
            <a:ext cx="12192000" cy="38404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spcBef>
                <a:spcPts val="373"/>
              </a:spcBef>
              <a:spcAft>
                <a:spcPts val="0"/>
              </a:spcAft>
              <a:buClr>
                <a:srgbClr val="3F3F3F"/>
              </a:buClr>
              <a:buSzPts val="1867"/>
              <a:buFont typeface="Arial"/>
              <a:buNone/>
              <a:defRPr b="0" i="0" sz="1867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65645" lvl="1" marL="914400" marR="0" rtl="0" algn="l"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3733"/>
              <a:buFont typeface="Arial"/>
              <a:buChar char="–"/>
              <a:defRPr b="0" i="0" sz="37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431800" lvl="2" marL="13716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97954" lvl="3" marL="1828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–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97954" lvl="4" marL="22860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»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13" name="Google Shape;113;p7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46767" y="2276873"/>
            <a:ext cx="7238124" cy="3966041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77"/>
          <p:cNvSpPr/>
          <p:nvPr>
            <p:ph idx="3" type="pic"/>
          </p:nvPr>
        </p:nvSpPr>
        <p:spPr>
          <a:xfrm>
            <a:off x="5705875" y="2485912"/>
            <a:ext cx="4832891" cy="3124239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15" name="Google Shape;115;p77"/>
          <p:cNvSpPr/>
          <p:nvPr/>
        </p:nvSpPr>
        <p:spPr>
          <a:xfrm>
            <a:off x="4037371" y="1"/>
            <a:ext cx="4128459" cy="60959"/>
          </a:xfrm>
          <a:prstGeom prst="rect">
            <a:avLst/>
          </a:prstGeom>
          <a:solidFill>
            <a:srgbClr val="EB494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77"/>
          <p:cNvSpPr/>
          <p:nvPr/>
        </p:nvSpPr>
        <p:spPr>
          <a:xfrm>
            <a:off x="0" y="6753308"/>
            <a:ext cx="12192000" cy="110875"/>
          </a:xfrm>
          <a:prstGeom prst="rect">
            <a:avLst/>
          </a:prstGeom>
          <a:solidFill>
            <a:srgbClr val="EB494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>
  <p:cSld name="1_Title Slide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5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Images and Contents Layout">
  <p:cSld name="8_Images and Contents Layout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78"/>
          <p:cNvSpPr txBox="1"/>
          <p:nvPr>
            <p:ph idx="1" type="body"/>
          </p:nvPr>
        </p:nvSpPr>
        <p:spPr>
          <a:xfrm>
            <a:off x="0" y="242176"/>
            <a:ext cx="12192000" cy="76808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spcBef>
                <a:spcPts val="96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65645" lvl="1" marL="914400" marR="0" rtl="0" algn="l"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3733"/>
              <a:buFont typeface="Arial"/>
              <a:buChar char="–"/>
              <a:defRPr b="0" i="0" sz="37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431800" lvl="2" marL="13716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97954" lvl="3" marL="1828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–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97954" lvl="4" marL="22860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»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" name="Google Shape;119;p78"/>
          <p:cNvSpPr txBox="1"/>
          <p:nvPr>
            <p:ph idx="2" type="body"/>
          </p:nvPr>
        </p:nvSpPr>
        <p:spPr>
          <a:xfrm>
            <a:off x="0" y="1010261"/>
            <a:ext cx="12192000" cy="38404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spcBef>
                <a:spcPts val="373"/>
              </a:spcBef>
              <a:spcAft>
                <a:spcPts val="0"/>
              </a:spcAft>
              <a:buClr>
                <a:srgbClr val="3F3F3F"/>
              </a:buClr>
              <a:buSzPts val="1867"/>
              <a:buFont typeface="Arial"/>
              <a:buNone/>
              <a:defRPr b="0" i="0" sz="1867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65645" lvl="1" marL="914400" marR="0" rtl="0" algn="l"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3733"/>
              <a:buFont typeface="Arial"/>
              <a:buChar char="–"/>
              <a:defRPr b="0" i="0" sz="37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431800" lvl="2" marL="13716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97954" lvl="3" marL="1828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–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97954" lvl="4" marL="22860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»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D:\Fullppt\005-PNG이미지\모니터.png" id="120" name="Google Shape;120;p7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76400" y="1815747"/>
            <a:ext cx="3360373" cy="335054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:\Fullppt\005-PNG이미지\모니터.png" id="121" name="Google Shape;121;p7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406826" y="1815747"/>
            <a:ext cx="3360373" cy="335054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:\Fullppt\005-PNG이미지\모니터.png" id="122" name="Google Shape;122;p7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037251" y="1815747"/>
            <a:ext cx="3360373" cy="3350541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78"/>
          <p:cNvSpPr/>
          <p:nvPr>
            <p:ph idx="3" type="pic"/>
          </p:nvPr>
        </p:nvSpPr>
        <p:spPr>
          <a:xfrm>
            <a:off x="909901" y="1957962"/>
            <a:ext cx="3073864" cy="2080028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24" name="Google Shape;124;p78"/>
          <p:cNvSpPr/>
          <p:nvPr>
            <p:ph idx="4" type="pic"/>
          </p:nvPr>
        </p:nvSpPr>
        <p:spPr>
          <a:xfrm>
            <a:off x="4539561" y="1957962"/>
            <a:ext cx="3073864" cy="2080028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25" name="Google Shape;125;p78"/>
          <p:cNvSpPr/>
          <p:nvPr>
            <p:ph idx="5" type="pic"/>
          </p:nvPr>
        </p:nvSpPr>
        <p:spPr>
          <a:xfrm>
            <a:off x="8169221" y="1957962"/>
            <a:ext cx="3073864" cy="2080028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26" name="Google Shape;126;p78"/>
          <p:cNvSpPr/>
          <p:nvPr/>
        </p:nvSpPr>
        <p:spPr>
          <a:xfrm>
            <a:off x="4037371" y="1"/>
            <a:ext cx="4128459" cy="6095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78"/>
          <p:cNvSpPr/>
          <p:nvPr/>
        </p:nvSpPr>
        <p:spPr>
          <a:xfrm>
            <a:off x="0" y="6753308"/>
            <a:ext cx="12192000" cy="1108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Images and Contents Layout">
  <p:cSld name="9_Images and Contents Layout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79"/>
          <p:cNvSpPr/>
          <p:nvPr>
            <p:ph idx="2" type="pic"/>
          </p:nvPr>
        </p:nvSpPr>
        <p:spPr>
          <a:xfrm>
            <a:off x="0" y="0"/>
            <a:ext cx="12192000" cy="4101075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con sets layout">
  <p:cSld name="icon sets layout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80"/>
          <p:cNvSpPr txBox="1"/>
          <p:nvPr>
            <p:ph idx="1" type="body"/>
          </p:nvPr>
        </p:nvSpPr>
        <p:spPr>
          <a:xfrm>
            <a:off x="0" y="164638"/>
            <a:ext cx="12192000" cy="76808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spcBef>
                <a:spcPts val="96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65645" lvl="1" marL="914400" marR="0" rtl="0" algn="l"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3733"/>
              <a:buFont typeface="Arial"/>
              <a:buChar char="–"/>
              <a:defRPr b="0" i="0" sz="37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431800" lvl="2" marL="13716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97954" lvl="3" marL="1828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–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97954" lvl="4" marL="22860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»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32" name="Google Shape;132;p80"/>
          <p:cNvGrpSpPr/>
          <p:nvPr/>
        </p:nvGrpSpPr>
        <p:grpSpPr>
          <a:xfrm>
            <a:off x="472011" y="1508786"/>
            <a:ext cx="3799787" cy="4865561"/>
            <a:chOff x="354008" y="1131589"/>
            <a:chExt cx="2849840" cy="3649171"/>
          </a:xfrm>
        </p:grpSpPr>
        <p:sp>
          <p:nvSpPr>
            <p:cNvPr id="133" name="Google Shape;133;p80"/>
            <p:cNvSpPr/>
            <p:nvPr/>
          </p:nvSpPr>
          <p:spPr>
            <a:xfrm>
              <a:off x="354008" y="1131589"/>
              <a:ext cx="2849840" cy="3649171"/>
            </a:xfrm>
            <a:prstGeom prst="roundRect">
              <a:avLst>
                <a:gd fmla="val 3968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34;p80"/>
            <p:cNvSpPr/>
            <p:nvPr/>
          </p:nvSpPr>
          <p:spPr>
            <a:xfrm>
              <a:off x="531932" y="1347500"/>
              <a:ext cx="108520" cy="3240473"/>
            </a:xfrm>
            <a:prstGeom prst="roundRect">
              <a:avLst>
                <a:gd fmla="val 50000" name="adj"/>
              </a:avLst>
            </a:prstGeom>
            <a:solidFill>
              <a:schemeClr val="lt1">
                <a:alpha val="40784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135;p80"/>
            <p:cNvSpPr/>
            <p:nvPr/>
          </p:nvSpPr>
          <p:spPr>
            <a:xfrm rot="5400000">
              <a:off x="2592642" y="1238201"/>
              <a:ext cx="502331" cy="502331"/>
            </a:xfrm>
            <a:prstGeom prst="halfFrame">
              <a:avLst>
                <a:gd fmla="val 23728" name="adj1"/>
                <a:gd fmla="val 24642" name="adj2"/>
              </a:avLst>
            </a:prstGeom>
            <a:solidFill>
              <a:schemeClr val="lt1">
                <a:alpha val="22745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0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60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6" name="Google Shape;26;p6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6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1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61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1" name="Google Shape;31;p6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6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2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62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36" name="Google Shape;36;p62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37" name="Google Shape;37;p6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3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63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42" name="Google Shape;42;p63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43" name="Google Shape;43;p6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6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64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" name="Google Shape;48;p6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6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65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65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" name="Google Shape;53;p6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6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Layout">
  <p:cSld name="Agenda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10" Type="http://schemas.openxmlformats.org/officeDocument/2006/relationships/theme" Target="../theme/theme2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18.xml"/><Relationship Id="rId13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9.xml"/><Relationship Id="rId2" Type="http://schemas.openxmlformats.org/officeDocument/2006/relationships/slideLayout" Target="../slideLayouts/slideLayout10.xml"/><Relationship Id="rId3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5.xml"/><Relationship Id="rId8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5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57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5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5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" name="Google Shape;14;p57"/>
          <p:cNvSpPr txBox="1"/>
          <p:nvPr/>
        </p:nvSpPr>
        <p:spPr>
          <a:xfrm>
            <a:off x="3862552" y="6337738"/>
            <a:ext cx="416209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By: Prof. (Dr.) Vineet Mehan 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58" r:id="rId1"/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vmlDrawing" Target="../drawings/vmlDrawing1.vml"/><Relationship Id="rId4" Type="http://schemas.openxmlformats.org/officeDocument/2006/relationships/oleObject" Target="../embeddings/oleObject1.bin"/><Relationship Id="rId5" Type="http://schemas.openxmlformats.org/officeDocument/2006/relationships/oleObject" Target="../embeddings/oleObject1.bin"/><Relationship Id="rId6" Type="http://schemas.openxmlformats.org/officeDocument/2006/relationships/image" Target="../media/image19.png"/><Relationship Id="rId7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3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8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8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7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0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2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3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5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6.png"/><Relationship Id="rId4" Type="http://schemas.openxmlformats.org/officeDocument/2006/relationships/image" Target="../media/image48.png"/><Relationship Id="rId5" Type="http://schemas.openxmlformats.org/officeDocument/2006/relationships/image" Target="../media/image39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6.png"/><Relationship Id="rId4" Type="http://schemas.openxmlformats.org/officeDocument/2006/relationships/image" Target="../media/image51.png"/><Relationship Id="rId5" Type="http://schemas.openxmlformats.org/officeDocument/2006/relationships/image" Target="../media/image41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53.png"/><Relationship Id="rId4" Type="http://schemas.openxmlformats.org/officeDocument/2006/relationships/image" Target="../media/image52.png"/><Relationship Id="rId5" Type="http://schemas.openxmlformats.org/officeDocument/2006/relationships/image" Target="../media/image5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vmlDrawing" Target="../drawings/vmlDrawing2.vml"/><Relationship Id="rId4" Type="http://schemas.openxmlformats.org/officeDocument/2006/relationships/oleObject" Target="../embeddings/oleObject2.bin"/><Relationship Id="rId5" Type="http://schemas.openxmlformats.org/officeDocument/2006/relationships/oleObject" Target="../embeddings/oleObject2.bin"/><Relationship Id="rId6" Type="http://schemas.openxmlformats.org/officeDocument/2006/relationships/image" Target="../media/image49.png"/><Relationship Id="rId7" Type="http://schemas.openxmlformats.org/officeDocument/2006/relationships/hyperlink" Target="mailto:vineet.e13038@cumail.in" TargetMode="Externa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6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"/>
          <p:cNvSpPr/>
          <p:nvPr/>
        </p:nvSpPr>
        <p:spPr>
          <a:xfrm>
            <a:off x="-4421" y="5427341"/>
            <a:ext cx="12196420" cy="151855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1"/>
          <p:cNvSpPr/>
          <p:nvPr/>
        </p:nvSpPr>
        <p:spPr>
          <a:xfrm>
            <a:off x="302197" y="5901985"/>
            <a:ext cx="45719" cy="61388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p1"/>
          <p:cNvSpPr txBox="1"/>
          <p:nvPr/>
        </p:nvSpPr>
        <p:spPr>
          <a:xfrm>
            <a:off x="8763000" y="65087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p1"/>
          <p:cNvSpPr/>
          <p:nvPr/>
        </p:nvSpPr>
        <p:spPr>
          <a:xfrm flipH="1" rot="10800000">
            <a:off x="9506857" y="5939880"/>
            <a:ext cx="1291772" cy="1157606"/>
          </a:xfrm>
          <a:prstGeom prst="rtTriangle">
            <a:avLst/>
          </a:prstGeom>
          <a:solidFill>
            <a:srgbClr val="F2F2F2">
              <a:alpha val="16862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144" name="Google Shape;144;p1"/>
          <p:cNvGraphicFramePr/>
          <p:nvPr/>
        </p:nvGraphicFramePr>
        <p:xfrm>
          <a:off x="76788" y="3121720"/>
          <a:ext cx="3303056" cy="3148059"/>
        </p:xfrm>
        <a:graphic>
          <a:graphicData uri="http://schemas.openxmlformats.org/presentationml/2006/ole">
            <mc:AlternateContent>
              <mc:Choice Requires="v">
                <p:oleObj r:id="rId4" imgH="3148059" imgW="3303056" progId="" spid="_x0000_s1">
                  <p:embed/>
                </p:oleObj>
              </mc:Choice>
              <mc:Fallback>
                <p:oleObj r:id="rId5" imgH="3148059" imgW="3303056" progId="">
                  <p:embed/>
                  <p:pic>
                    <p:nvPicPr>
                      <p:cNvPr id="144" name="Google Shape;144;p1"/>
                      <p:cNvPicPr preferRelativeResize="0"/>
                      <p:nvPr/>
                    </p:nvPicPr>
                    <p:blipFill rotWithShape="1">
                      <a:blip r:embed="rId6">
                        <a:alphaModFix/>
                      </a:blip>
                      <a:srcRect b="0" l="0" r="0" t="0"/>
                      <a:stretch/>
                    </p:blipFill>
                    <p:spPr>
                      <a:xfrm>
                        <a:off x="76788" y="3121720"/>
                        <a:ext cx="3303056" cy="314805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5" name="Google Shape;145;p1"/>
          <p:cNvSpPr/>
          <p:nvPr/>
        </p:nvSpPr>
        <p:spPr>
          <a:xfrm flipH="1">
            <a:off x="7045437" y="-25771"/>
            <a:ext cx="5146562" cy="5852440"/>
          </a:xfrm>
          <a:prstGeom prst="rtTriangle">
            <a:avLst/>
          </a:prstGeom>
          <a:solidFill>
            <a:srgbClr val="F2F2F2">
              <a:alpha val="16862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1"/>
          <p:cNvSpPr/>
          <p:nvPr/>
        </p:nvSpPr>
        <p:spPr>
          <a:xfrm>
            <a:off x="2124074" y="2025525"/>
            <a:ext cx="6829425" cy="1580679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2655">
                <a:srgbClr val="FFFFFF">
                  <a:alpha val="0"/>
                </a:srgbClr>
              </a:gs>
              <a:gs pos="15000">
                <a:srgbClr val="FFFFFF">
                  <a:alpha val="33725"/>
                </a:srgbClr>
              </a:gs>
              <a:gs pos="51000">
                <a:schemeClr val="lt1"/>
              </a:gs>
              <a:gs pos="94000">
                <a:srgbClr val="FFFFFF">
                  <a:alpha val="33725"/>
                </a:srgbClr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7" name="Google Shape;147;p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2104" y="24501"/>
            <a:ext cx="3859753" cy="1538254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"/>
          <p:cNvSpPr/>
          <p:nvPr/>
        </p:nvSpPr>
        <p:spPr>
          <a:xfrm flipH="1">
            <a:off x="9829797" y="5333999"/>
            <a:ext cx="2366623" cy="1600201"/>
          </a:xfrm>
          <a:prstGeom prst="rtTriangle">
            <a:avLst/>
          </a:prstGeom>
          <a:solidFill>
            <a:srgbClr val="C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1"/>
          <p:cNvSpPr txBox="1"/>
          <p:nvPr/>
        </p:nvSpPr>
        <p:spPr>
          <a:xfrm>
            <a:off x="6881359" y="6019560"/>
            <a:ext cx="4928608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DISCOVER . </a:t>
            </a:r>
            <a:r>
              <a:rPr b="1" lang="en-US" sz="20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LEARN</a:t>
            </a:r>
            <a:r>
              <a:rPr b="1" lang="en-US" sz="2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. EMPOWER</a:t>
            </a:r>
            <a:endParaRPr b="1"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1"/>
          <p:cNvSpPr/>
          <p:nvPr/>
        </p:nvSpPr>
        <p:spPr>
          <a:xfrm>
            <a:off x="6885780" y="6043646"/>
            <a:ext cx="45719" cy="37062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1"/>
          <p:cNvSpPr txBox="1"/>
          <p:nvPr/>
        </p:nvSpPr>
        <p:spPr>
          <a:xfrm>
            <a:off x="204717" y="6027219"/>
            <a:ext cx="668251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Shell Environment, Basic Commands &amp; Data types</a:t>
            </a:r>
            <a:endParaRPr b="1"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2" name="Google Shape;152;p1"/>
          <p:cNvSpPr txBox="1"/>
          <p:nvPr/>
        </p:nvSpPr>
        <p:spPr>
          <a:xfrm>
            <a:off x="497492" y="1461582"/>
            <a:ext cx="11103427" cy="33916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APEX INSTITUTE OF TECHNOLOGY</a:t>
            </a:r>
            <a:endParaRPr sz="48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DEPARTMENT OF COMPUTER SCIENCE &amp; ENGINEERING</a:t>
            </a:r>
            <a:endParaRPr b="1" sz="32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2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112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262626"/>
                </a:solidFill>
                <a:latin typeface="Cambria"/>
                <a:ea typeface="Cambria"/>
                <a:cs typeface="Cambria"/>
                <a:sym typeface="Cambria"/>
              </a:rPr>
              <a:t>PostgreSQL (Winning Camp)</a:t>
            </a:r>
            <a:endParaRPr sz="3200">
              <a:solidFill>
                <a:srgbClr val="262626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112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262626"/>
                </a:solidFill>
                <a:latin typeface="Cambria"/>
                <a:ea typeface="Cambria"/>
                <a:cs typeface="Cambria"/>
                <a:sym typeface="Cambria"/>
              </a:rPr>
              <a:t>Faculty:</a:t>
            </a:r>
            <a:r>
              <a:rPr lang="en-US" sz="3200">
                <a:solidFill>
                  <a:srgbClr val="262626"/>
                </a:solidFill>
                <a:latin typeface="Cambria"/>
                <a:ea typeface="Cambria"/>
                <a:cs typeface="Cambria"/>
                <a:sym typeface="Cambria"/>
              </a:rPr>
              <a:t> Prof. (Dr.) Vineet Mehan (E13038)</a:t>
            </a:r>
            <a:endParaRPr sz="3200">
              <a:solidFill>
                <a:srgbClr val="262626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112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53" name="Google Shape;153;p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30" name="Google Shape;230;p10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231" name="Google Shape;231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C:\Users\temp\Pictures\Screenshots\Screenshot (197).png" id="232" name="Google Shape;232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10"/>
          <p:cNvSpPr/>
          <p:nvPr/>
        </p:nvSpPr>
        <p:spPr>
          <a:xfrm>
            <a:off x="218362" y="1132763"/>
            <a:ext cx="5349925" cy="873457"/>
          </a:xfrm>
          <a:prstGeom prst="rect">
            <a:avLst/>
          </a:prstGeom>
          <a:noFill/>
          <a:ln cap="flat" cmpd="sng" w="5715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p10"/>
          <p:cNvSpPr txBox="1"/>
          <p:nvPr/>
        </p:nvSpPr>
        <p:spPr>
          <a:xfrm>
            <a:off x="5691130" y="1384825"/>
            <a:ext cx="2415642" cy="36933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Password was incorrect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40" name="Google Shape;240;p1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241" name="Google Shape;241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C:\Users\temp\Pictures\Screenshots\Screenshot (199).png" id="242" name="Google Shape;242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11"/>
          <p:cNvSpPr/>
          <p:nvPr/>
        </p:nvSpPr>
        <p:spPr>
          <a:xfrm>
            <a:off x="777922" y="696036"/>
            <a:ext cx="5318078" cy="2292823"/>
          </a:xfrm>
          <a:prstGeom prst="rect">
            <a:avLst/>
          </a:prstGeom>
          <a:noFill/>
          <a:ln cap="flat" cmpd="sng" w="5715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" name="Google Shape;244;p11"/>
          <p:cNvSpPr txBox="1"/>
          <p:nvPr/>
        </p:nvSpPr>
        <p:spPr>
          <a:xfrm>
            <a:off x="6318927" y="1569491"/>
            <a:ext cx="2415642" cy="36933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Password is correct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1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50" name="Google Shape;250;p1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251" name="Google Shape;251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E:\1_Vineet\3_Educational\Postgre SQL\2_Lectures\1_Installation\Screenshot (189).png" id="252" name="Google Shape;252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12"/>
          <p:cNvSpPr/>
          <p:nvPr/>
        </p:nvSpPr>
        <p:spPr>
          <a:xfrm>
            <a:off x="245660" y="1801504"/>
            <a:ext cx="4662984" cy="545912"/>
          </a:xfrm>
          <a:prstGeom prst="rect">
            <a:avLst/>
          </a:prstGeom>
          <a:noFill/>
          <a:ln cap="flat" cmpd="sng" w="5715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Google Shape;254;p12"/>
          <p:cNvSpPr txBox="1"/>
          <p:nvPr/>
        </p:nvSpPr>
        <p:spPr>
          <a:xfrm>
            <a:off x="5111106" y="1889794"/>
            <a:ext cx="3869121" cy="258532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Type help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 options are shown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\copyright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\h for help with sql commands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\? For help with psql commands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\g with semicolon to execute query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\q to quit</a:t>
            </a:r>
            <a:endParaRPr/>
          </a:p>
        </p:txBody>
      </p:sp>
      <p:sp>
        <p:nvSpPr>
          <p:cNvPr id="255" name="Google Shape;255;p12"/>
          <p:cNvSpPr/>
          <p:nvPr/>
        </p:nvSpPr>
        <p:spPr>
          <a:xfrm>
            <a:off x="245660" y="2347415"/>
            <a:ext cx="4662984" cy="835039"/>
          </a:xfrm>
          <a:prstGeom prst="rect">
            <a:avLst/>
          </a:prstGeom>
          <a:noFill/>
          <a:ln cap="flat" cmpd="sng" w="5715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61" name="Google Shape;261;p1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262" name="Google Shape;262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E:\1_Vineet\3_Educational\Postgre SQL\2_Lectures\1_Installation\Screenshot (189).png" id="263" name="Google Shape;263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13"/>
          <p:cNvSpPr/>
          <p:nvPr/>
        </p:nvSpPr>
        <p:spPr>
          <a:xfrm>
            <a:off x="245660" y="3316406"/>
            <a:ext cx="1160059" cy="545912"/>
          </a:xfrm>
          <a:prstGeom prst="rect">
            <a:avLst/>
          </a:prstGeom>
          <a:noFill/>
          <a:ln cap="flat" cmpd="sng" w="5715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5" name="Google Shape;265;p13"/>
          <p:cNvSpPr txBox="1"/>
          <p:nvPr/>
        </p:nvSpPr>
        <p:spPr>
          <a:xfrm>
            <a:off x="457220" y="4046140"/>
            <a:ext cx="4469622" cy="64633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postgres=# is the Database SQL Prompt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1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71" name="Google Shape;271;p1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272" name="Google Shape;272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C:\Users\temp\Pictures\Screenshots\Screenshot (200).png" id="273" name="Google Shape;273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253" y="0"/>
            <a:ext cx="12179747" cy="6847764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14"/>
          <p:cNvSpPr/>
          <p:nvPr/>
        </p:nvSpPr>
        <p:spPr>
          <a:xfrm>
            <a:off x="791570" y="218368"/>
            <a:ext cx="4012441" cy="559554"/>
          </a:xfrm>
          <a:prstGeom prst="rect">
            <a:avLst/>
          </a:prstGeom>
          <a:noFill/>
          <a:ln cap="flat" cmpd="sng" w="5715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Google Shape;275;p14"/>
          <p:cNvSpPr txBox="1"/>
          <p:nvPr/>
        </p:nvSpPr>
        <p:spPr>
          <a:xfrm>
            <a:off x="6243871" y="408590"/>
            <a:ext cx="1712775" cy="36933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Type copyright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81" name="Google Shape;281;p1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282" name="Google Shape;282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C:\Users\temp\Pictures\Screenshots\Screenshot (200).png" id="283" name="Google Shape;283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253" y="0"/>
            <a:ext cx="12179747" cy="6847764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15"/>
          <p:cNvSpPr/>
          <p:nvPr/>
        </p:nvSpPr>
        <p:spPr>
          <a:xfrm>
            <a:off x="955343" y="408589"/>
            <a:ext cx="5663821" cy="3399135"/>
          </a:xfrm>
          <a:prstGeom prst="rect">
            <a:avLst/>
          </a:prstGeom>
          <a:noFill/>
          <a:ln cap="flat" cmpd="sng" w="5715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" name="Google Shape;285;p15"/>
          <p:cNvSpPr txBox="1"/>
          <p:nvPr/>
        </p:nvSpPr>
        <p:spPr>
          <a:xfrm>
            <a:off x="109182" y="4025247"/>
            <a:ext cx="11900848" cy="286232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Former Name: Postgres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Then the name is : Postgres95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 1994 : S/w was with Univ. of California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1996-2016: S/w is with PostgreSQL Global Development Group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Anyone can use, copy, modify and distribute the s/w provided Copyright Notice and 2 paragraphs are there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1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91" name="Google Shape;291;p16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292" name="Google Shape;292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E:\1_Vineet\3_Educational\Postgre SQL\2_Lectures\1_Installation\Screenshot (190).png" id="293" name="Google Shape;293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16"/>
          <p:cNvSpPr/>
          <p:nvPr/>
        </p:nvSpPr>
        <p:spPr>
          <a:xfrm>
            <a:off x="-286603" y="1583144"/>
            <a:ext cx="4012441" cy="559554"/>
          </a:xfrm>
          <a:prstGeom prst="rect">
            <a:avLst/>
          </a:prstGeom>
          <a:noFill/>
          <a:ln cap="flat" cmpd="sng" w="5715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5" name="Google Shape;295;p16"/>
          <p:cNvSpPr txBox="1"/>
          <p:nvPr/>
        </p:nvSpPr>
        <p:spPr>
          <a:xfrm>
            <a:off x="5138402" y="1678255"/>
            <a:ext cx="4933646" cy="92333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Type \h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List all SQL commands in the PostgreSQL.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1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301" name="Google Shape;301;p17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302" name="Google Shape;302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03" name="Google Shape;303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17"/>
          <p:cNvSpPr txBox="1"/>
          <p:nvPr/>
        </p:nvSpPr>
        <p:spPr>
          <a:xfrm>
            <a:off x="5138402" y="1678255"/>
            <a:ext cx="3391449" cy="92333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More SQL commands will come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By pressing Enter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1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310" name="Google Shape;310;p18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311" name="Google Shape;311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12" name="Google Shape;312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18"/>
          <p:cNvSpPr txBox="1"/>
          <p:nvPr/>
        </p:nvSpPr>
        <p:spPr>
          <a:xfrm>
            <a:off x="5138402" y="1678255"/>
            <a:ext cx="4374088" cy="92333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Some More SQL commands will come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By pressing Enter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1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319" name="Google Shape;319;p19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320" name="Google Shape;320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21" name="Google Shape;321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19"/>
          <p:cNvSpPr/>
          <p:nvPr/>
        </p:nvSpPr>
        <p:spPr>
          <a:xfrm>
            <a:off x="0" y="4"/>
            <a:ext cx="4012441" cy="668736"/>
          </a:xfrm>
          <a:prstGeom prst="rect">
            <a:avLst/>
          </a:prstGeom>
          <a:noFill/>
          <a:ln cap="flat" cmpd="sng" w="5715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3" name="Google Shape;323;p19"/>
          <p:cNvSpPr txBox="1"/>
          <p:nvPr/>
        </p:nvSpPr>
        <p:spPr>
          <a:xfrm>
            <a:off x="7335692" y="1310189"/>
            <a:ext cx="4101132" cy="120032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Type \?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Returns all of the commands available in PostgreSQL.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Course\Lecture Objective</a:t>
            </a:r>
            <a:endParaRPr/>
          </a:p>
        </p:txBody>
      </p:sp>
      <p:sp>
        <p:nvSpPr>
          <p:cNvPr id="159" name="Google Shape;159;p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The objective of the Course\Lecture is to</a:t>
            </a:r>
            <a:endParaRPr/>
          </a:p>
          <a:p>
            <a:pPr indent="-228600" lvl="1" marL="685800" rtl="0" algn="just">
              <a:lnSpc>
                <a:spcPct val="2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Make student understand the Shell Environment</a:t>
            </a:r>
            <a:endParaRPr/>
          </a:p>
          <a:p>
            <a:pPr indent="-228600" lvl="1" marL="685800" rtl="0" algn="just">
              <a:lnSpc>
                <a:spcPct val="2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Identify various commands of PostgreSQL</a:t>
            </a:r>
            <a:endParaRPr/>
          </a:p>
          <a:p>
            <a:pPr indent="-228600" lvl="1" marL="685800" rtl="0" algn="just">
              <a:lnSpc>
                <a:spcPct val="2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Understand various data types used in PostgreSQL</a:t>
            </a:r>
            <a:endParaRPr/>
          </a:p>
          <a:p>
            <a:pPr indent="-228600" lvl="1" marL="685800" rtl="0" algn="just">
              <a:lnSpc>
                <a:spcPct val="2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Create databases</a:t>
            </a:r>
            <a:endParaRPr/>
          </a:p>
          <a:p>
            <a:pPr indent="-76200" lvl="1" marL="685800" rtl="0" algn="just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  <a:p>
            <a:pPr indent="-76200" lvl="1" marL="685800" rtl="0" algn="just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</p:txBody>
      </p:sp>
      <p:sp>
        <p:nvSpPr>
          <p:cNvPr id="160" name="Google Shape;160;p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2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329" name="Google Shape;329;p20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330" name="Google Shape;330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31" name="Google Shape;331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1"/>
            <a:ext cx="121920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20"/>
          <p:cNvSpPr txBox="1"/>
          <p:nvPr/>
        </p:nvSpPr>
        <p:spPr>
          <a:xfrm>
            <a:off x="6448587" y="1541778"/>
            <a:ext cx="3391449" cy="92333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More commands will come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By pressing Enter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2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338" name="Google Shape;338;p2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339" name="Google Shape;339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40" name="Google Shape;340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1"/>
            <a:ext cx="121920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21"/>
          <p:cNvSpPr txBox="1"/>
          <p:nvPr/>
        </p:nvSpPr>
        <p:spPr>
          <a:xfrm>
            <a:off x="5343119" y="3428999"/>
            <a:ext cx="4374088" cy="92333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Some More commands will come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By pressing Enter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2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347" name="Google Shape;347;p2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348" name="Google Shape;348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49" name="Google Shape;349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1"/>
            <a:ext cx="121920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22"/>
          <p:cNvSpPr/>
          <p:nvPr/>
        </p:nvSpPr>
        <p:spPr>
          <a:xfrm>
            <a:off x="736979" y="4012445"/>
            <a:ext cx="4012441" cy="668736"/>
          </a:xfrm>
          <a:prstGeom prst="rect">
            <a:avLst/>
          </a:prstGeom>
          <a:noFill/>
          <a:ln cap="flat" cmpd="sng" w="5715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2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356" name="Google Shape;356;p2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357" name="Google Shape;357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58" name="Google Shape;358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95534"/>
            <a:ext cx="12192000" cy="6953534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23"/>
          <p:cNvSpPr txBox="1"/>
          <p:nvPr/>
        </p:nvSpPr>
        <p:spPr>
          <a:xfrm>
            <a:off x="6994498" y="3381233"/>
            <a:ext cx="4101132" cy="92333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Type \q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 quit 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2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365" name="Google Shape;365;p2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366" name="Google Shape;366;p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67" name="Google Shape;367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24"/>
          <p:cNvSpPr txBox="1"/>
          <p:nvPr/>
        </p:nvSpPr>
        <p:spPr>
          <a:xfrm>
            <a:off x="5042868" y="2365570"/>
            <a:ext cx="4101132" cy="203132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Type \g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 execute previous query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But no query was there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 nothing happened</a:t>
            </a:r>
            <a:endParaRPr/>
          </a:p>
        </p:txBody>
      </p:sp>
      <p:sp>
        <p:nvSpPr>
          <p:cNvPr id="369" name="Google Shape;369;p24"/>
          <p:cNvSpPr/>
          <p:nvPr/>
        </p:nvSpPr>
        <p:spPr>
          <a:xfrm>
            <a:off x="163773" y="3046864"/>
            <a:ext cx="4012441" cy="668736"/>
          </a:xfrm>
          <a:prstGeom prst="rect">
            <a:avLst/>
          </a:prstGeom>
          <a:noFill/>
          <a:ln cap="flat" cmpd="sng" w="5715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2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375" name="Google Shape;375;p2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376" name="Google Shape;376;p2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77" name="Google Shape;377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381001"/>
            <a:ext cx="12192001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25"/>
          <p:cNvSpPr/>
          <p:nvPr/>
        </p:nvSpPr>
        <p:spPr>
          <a:xfrm>
            <a:off x="245659" y="2361065"/>
            <a:ext cx="5704765" cy="1067933"/>
          </a:xfrm>
          <a:prstGeom prst="rect">
            <a:avLst/>
          </a:prstGeom>
          <a:noFill/>
          <a:ln cap="flat" cmpd="sng" w="5715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9" name="Google Shape;379;p25"/>
          <p:cNvSpPr txBox="1"/>
          <p:nvPr/>
        </p:nvSpPr>
        <p:spPr>
          <a:xfrm>
            <a:off x="6237027" y="2351925"/>
            <a:ext cx="5745707" cy="203132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version();  -🡪 written a command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Output came i.e. version is 9.6.24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 save time typing the previous command again, you can use \g command to execute the previous command: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0" name="Google Shape;380;p25"/>
          <p:cNvSpPr/>
          <p:nvPr/>
        </p:nvSpPr>
        <p:spPr>
          <a:xfrm>
            <a:off x="245659" y="3456908"/>
            <a:ext cx="5704765" cy="1067933"/>
          </a:xfrm>
          <a:prstGeom prst="rect">
            <a:avLst/>
          </a:prstGeom>
          <a:noFill/>
          <a:ln cap="flat" cmpd="sng" w="5715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2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386" name="Google Shape;386;p26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387" name="Google Shape;387;p2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88" name="Google Shape;388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p26"/>
          <p:cNvSpPr/>
          <p:nvPr/>
        </p:nvSpPr>
        <p:spPr>
          <a:xfrm>
            <a:off x="109183" y="1978929"/>
            <a:ext cx="2060811" cy="395781"/>
          </a:xfrm>
          <a:prstGeom prst="rect">
            <a:avLst/>
          </a:prstGeom>
          <a:noFill/>
          <a:ln cap="flat" cmpd="sng" w="5715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0" name="Google Shape;390;p26"/>
          <p:cNvSpPr txBox="1"/>
          <p:nvPr/>
        </p:nvSpPr>
        <p:spPr>
          <a:xfrm>
            <a:off x="3022998" y="413940"/>
            <a:ext cx="5534147" cy="92333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Type \l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Returns all of the databases available in PostgreSQL.</a:t>
            </a:r>
            <a:endParaRPr/>
          </a:p>
        </p:txBody>
      </p:sp>
      <p:sp>
        <p:nvSpPr>
          <p:cNvPr id="391" name="Google Shape;391;p26"/>
          <p:cNvSpPr/>
          <p:nvPr/>
        </p:nvSpPr>
        <p:spPr>
          <a:xfrm>
            <a:off x="261583" y="2363340"/>
            <a:ext cx="8295562" cy="925770"/>
          </a:xfrm>
          <a:prstGeom prst="rect">
            <a:avLst/>
          </a:prstGeom>
          <a:noFill/>
          <a:ln cap="flat" cmpd="sng" w="5715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2" name="Google Shape;392;p26"/>
          <p:cNvSpPr/>
          <p:nvPr/>
        </p:nvSpPr>
        <p:spPr>
          <a:xfrm>
            <a:off x="261583" y="3289110"/>
            <a:ext cx="8295562" cy="723332"/>
          </a:xfrm>
          <a:prstGeom prst="rect">
            <a:avLst/>
          </a:prstGeom>
          <a:noFill/>
          <a:ln cap="flat" cmpd="sng" w="5715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2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398" name="Google Shape;398;p27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399" name="Google Shape;399;p2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00" name="Google Shape;400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p27"/>
          <p:cNvSpPr/>
          <p:nvPr/>
        </p:nvSpPr>
        <p:spPr>
          <a:xfrm>
            <a:off x="627798" y="2688613"/>
            <a:ext cx="3289109" cy="996283"/>
          </a:xfrm>
          <a:prstGeom prst="rect">
            <a:avLst/>
          </a:prstGeom>
          <a:noFill/>
          <a:ln cap="flat" cmpd="sng" w="5715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2" name="Google Shape;402;p27"/>
          <p:cNvSpPr txBox="1"/>
          <p:nvPr/>
        </p:nvSpPr>
        <p:spPr>
          <a:xfrm>
            <a:off x="4510604" y="2586589"/>
            <a:ext cx="5534147" cy="120032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Syntax: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CREATE DATABASE name_of_database;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2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408" name="Google Shape;408;p28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409" name="Google Shape;409;p2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10" name="Google Shape;410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11" name="Google Shape;411;p28"/>
          <p:cNvSpPr/>
          <p:nvPr/>
        </p:nvSpPr>
        <p:spPr>
          <a:xfrm>
            <a:off x="655094" y="2934272"/>
            <a:ext cx="2060811" cy="395781"/>
          </a:xfrm>
          <a:prstGeom prst="rect">
            <a:avLst/>
          </a:prstGeom>
          <a:noFill/>
          <a:ln cap="flat" cmpd="sng" w="5715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2" name="Google Shape;412;p28"/>
          <p:cNvSpPr txBox="1"/>
          <p:nvPr/>
        </p:nvSpPr>
        <p:spPr>
          <a:xfrm>
            <a:off x="3459727" y="1014441"/>
            <a:ext cx="5534147" cy="92333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Type \l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Returns all of the databases available in PostgreSQL.</a:t>
            </a:r>
            <a:endParaRPr/>
          </a:p>
        </p:txBody>
      </p:sp>
      <p:sp>
        <p:nvSpPr>
          <p:cNvPr id="413" name="Google Shape;413;p28"/>
          <p:cNvSpPr txBox="1"/>
          <p:nvPr/>
        </p:nvSpPr>
        <p:spPr>
          <a:xfrm>
            <a:off x="3459727" y="4933626"/>
            <a:ext cx="5534147" cy="36933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Now one more database is added i.e. db_test1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4" name="Google Shape;414;p28"/>
          <p:cNvSpPr/>
          <p:nvPr/>
        </p:nvSpPr>
        <p:spPr>
          <a:xfrm>
            <a:off x="807494" y="3330053"/>
            <a:ext cx="8745939" cy="1535333"/>
          </a:xfrm>
          <a:prstGeom prst="rect">
            <a:avLst/>
          </a:prstGeom>
          <a:noFill/>
          <a:ln cap="flat" cmpd="sng" w="5715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2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420" name="Google Shape;420;p29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421" name="Google Shape;421;p2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22" name="Google Shape;422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p29"/>
          <p:cNvSpPr/>
          <p:nvPr/>
        </p:nvSpPr>
        <p:spPr>
          <a:xfrm>
            <a:off x="777924" y="4094332"/>
            <a:ext cx="4872249" cy="682384"/>
          </a:xfrm>
          <a:prstGeom prst="rect">
            <a:avLst/>
          </a:prstGeom>
          <a:noFill/>
          <a:ln cap="flat" cmpd="sng" w="5715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4" name="Google Shape;424;p29"/>
          <p:cNvSpPr txBox="1"/>
          <p:nvPr/>
        </p:nvSpPr>
        <p:spPr>
          <a:xfrm>
            <a:off x="2040360" y="4954058"/>
            <a:ext cx="5534147" cy="92333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\c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Used to connect/select a desired database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Course\Lecture Outcome</a:t>
            </a:r>
            <a:endParaRPr/>
          </a:p>
        </p:txBody>
      </p:sp>
      <p:sp>
        <p:nvSpPr>
          <p:cNvPr id="166" name="Google Shape;166;p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After the completion of the Course\Lecture, student will be able to </a:t>
            </a:r>
            <a:endParaRPr/>
          </a:p>
          <a:p>
            <a:pPr indent="-228600" lvl="1" marL="685800" rtl="0" algn="l">
              <a:lnSpc>
                <a:spcPct val="2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Work in the Shell Environment</a:t>
            </a:r>
            <a:endParaRPr/>
          </a:p>
          <a:p>
            <a:pPr indent="-228600" lvl="1" marL="685800" rtl="0" algn="l">
              <a:lnSpc>
                <a:spcPct val="2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Write different PostgreSQL commands </a:t>
            </a:r>
            <a:endParaRPr/>
          </a:p>
          <a:p>
            <a:pPr indent="-228600" lvl="1" marL="685800" rtl="0" algn="l">
              <a:lnSpc>
                <a:spcPct val="2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Implement Data types in SQL</a:t>
            </a:r>
            <a:endParaRPr/>
          </a:p>
          <a:p>
            <a:pPr indent="-228600" lvl="1" marL="685800" rtl="0" algn="l">
              <a:lnSpc>
                <a:spcPct val="2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Create database and switch between different databases</a:t>
            </a:r>
            <a:endParaRPr/>
          </a:p>
        </p:txBody>
      </p:sp>
      <p:sp>
        <p:nvSpPr>
          <p:cNvPr id="167" name="Google Shape;167;p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3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430" name="Google Shape;430;p30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431" name="Google Shape;431;p3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32" name="Google Shape;432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1"/>
            <a:ext cx="121920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p30"/>
          <p:cNvSpPr/>
          <p:nvPr/>
        </p:nvSpPr>
        <p:spPr>
          <a:xfrm>
            <a:off x="914404" y="4517415"/>
            <a:ext cx="4872249" cy="682384"/>
          </a:xfrm>
          <a:prstGeom prst="rect">
            <a:avLst/>
          </a:prstGeom>
          <a:noFill/>
          <a:ln cap="flat" cmpd="sng" w="5715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4" name="Google Shape;434;p30"/>
          <p:cNvSpPr txBox="1"/>
          <p:nvPr/>
        </p:nvSpPr>
        <p:spPr>
          <a:xfrm>
            <a:off x="4087524" y="1910610"/>
            <a:ext cx="5534147" cy="230832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DROP DATABASE name_of_database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 drops the database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But you cannot drop the database in which you are logged in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 move to default database first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3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440" name="Google Shape;440;p3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441" name="Google Shape;441;p3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42" name="Google Shape;442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157955"/>
            <a:ext cx="12192000" cy="6953535"/>
          </a:xfrm>
          <a:prstGeom prst="rect">
            <a:avLst/>
          </a:prstGeom>
          <a:noFill/>
          <a:ln>
            <a:noFill/>
          </a:ln>
        </p:spPr>
      </p:pic>
      <p:sp>
        <p:nvSpPr>
          <p:cNvPr id="443" name="Google Shape;443;p31"/>
          <p:cNvSpPr/>
          <p:nvPr/>
        </p:nvSpPr>
        <p:spPr>
          <a:xfrm>
            <a:off x="914403" y="3220872"/>
            <a:ext cx="4872249" cy="887104"/>
          </a:xfrm>
          <a:prstGeom prst="rect">
            <a:avLst/>
          </a:prstGeom>
          <a:noFill/>
          <a:ln cap="flat" cmpd="sng" w="5715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4" name="Google Shape;444;p31"/>
          <p:cNvSpPr txBox="1"/>
          <p:nvPr/>
        </p:nvSpPr>
        <p:spPr>
          <a:xfrm>
            <a:off x="3019578" y="559481"/>
            <a:ext cx="6110774" cy="203132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Connect to the default database i.e. postgreSQL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Then drop the other database i.e. db_test1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 \l to find out the list of available databases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Now you will see that there are only 4 databases that left.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3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450" name="Google Shape;450;p3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451" name="Google Shape;451;p3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52" name="Google Shape;452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53" name="Google Shape;453;p32"/>
          <p:cNvSpPr/>
          <p:nvPr/>
        </p:nvSpPr>
        <p:spPr>
          <a:xfrm>
            <a:off x="736982" y="5073560"/>
            <a:ext cx="4872249" cy="1040637"/>
          </a:xfrm>
          <a:prstGeom prst="rect">
            <a:avLst/>
          </a:prstGeom>
          <a:noFill/>
          <a:ln cap="flat" cmpd="sng" w="5715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4" name="Google Shape;454;p32"/>
          <p:cNvSpPr txBox="1"/>
          <p:nvPr/>
        </p:nvSpPr>
        <p:spPr>
          <a:xfrm>
            <a:off x="3606432" y="2413337"/>
            <a:ext cx="6110774" cy="203132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Now connect to testdb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 find out how many tables are there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 this use \dt command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dt stands for Database Tables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3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460" name="Google Shape;460;p3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461" name="Google Shape;461;p3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62" name="Google Shape;462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63" name="Google Shape;463;p33"/>
          <p:cNvSpPr/>
          <p:nvPr/>
        </p:nvSpPr>
        <p:spPr>
          <a:xfrm>
            <a:off x="1815152" y="4929406"/>
            <a:ext cx="4067035" cy="379573"/>
          </a:xfrm>
          <a:prstGeom prst="rect">
            <a:avLst/>
          </a:prstGeom>
          <a:noFill/>
          <a:ln cap="flat" cmpd="sng" w="5715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4" name="Google Shape;464;p33"/>
          <p:cNvSpPr txBox="1"/>
          <p:nvPr/>
        </p:nvSpPr>
        <p:spPr>
          <a:xfrm>
            <a:off x="2535646" y="3846352"/>
            <a:ext cx="7120708" cy="92333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Syntax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CREATE TABLE table_name( column1 datatype, column2 datatype); 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3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470" name="Google Shape;470;p3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471" name="Google Shape;471;p3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72" name="Google Shape;472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73" name="Google Shape;473;p34"/>
          <p:cNvSpPr/>
          <p:nvPr/>
        </p:nvSpPr>
        <p:spPr>
          <a:xfrm>
            <a:off x="1815152" y="5186149"/>
            <a:ext cx="4067035" cy="846161"/>
          </a:xfrm>
          <a:prstGeom prst="rect">
            <a:avLst/>
          </a:prstGeom>
          <a:noFill/>
          <a:ln cap="flat" cmpd="sng" w="5715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4" name="Google Shape;474;p34"/>
          <p:cNvSpPr txBox="1"/>
          <p:nvPr/>
        </p:nvSpPr>
        <p:spPr>
          <a:xfrm>
            <a:off x="6234189" y="4554982"/>
            <a:ext cx="3401131" cy="147732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Syntax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CREATE TABLE table_name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 column1 datatype,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column2 datatype); 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3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480" name="Google Shape;480;p3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481" name="Google Shape;481;p3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82" name="Google Shape;482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83" name="Google Shape;483;p35"/>
          <p:cNvSpPr/>
          <p:nvPr/>
        </p:nvSpPr>
        <p:spPr>
          <a:xfrm>
            <a:off x="1692322" y="4476466"/>
            <a:ext cx="4067035" cy="1187355"/>
          </a:xfrm>
          <a:prstGeom prst="rect">
            <a:avLst/>
          </a:prstGeom>
          <a:noFill/>
          <a:ln cap="flat" cmpd="sng" w="5715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4" name="Google Shape;484;p35"/>
          <p:cNvSpPr txBox="1"/>
          <p:nvPr/>
        </p:nvSpPr>
        <p:spPr>
          <a:xfrm>
            <a:off x="5854889" y="4608478"/>
            <a:ext cx="4258101" cy="92333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 \dt command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Two tables will be visible in this database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3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490" name="Google Shape;490;p36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491" name="Google Shape;491;p3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92" name="Google Shape;492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93" name="Google Shape;493;p36"/>
          <p:cNvSpPr/>
          <p:nvPr/>
        </p:nvSpPr>
        <p:spPr>
          <a:xfrm>
            <a:off x="1692322" y="4476466"/>
            <a:ext cx="4067035" cy="1187355"/>
          </a:xfrm>
          <a:prstGeom prst="rect">
            <a:avLst/>
          </a:prstGeom>
          <a:noFill/>
          <a:ln cap="flat" cmpd="sng" w="5715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4" name="Google Shape;494;p36"/>
          <p:cNvSpPr txBox="1"/>
          <p:nvPr/>
        </p:nvSpPr>
        <p:spPr>
          <a:xfrm>
            <a:off x="5854889" y="4608478"/>
            <a:ext cx="4258101" cy="92333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 \d name_of_table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 is used to describe the table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3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500" name="Google Shape;500;p37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501" name="Google Shape;501;p3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02" name="Google Shape;502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03" name="Google Shape;503;p37"/>
          <p:cNvSpPr/>
          <p:nvPr/>
        </p:nvSpPr>
        <p:spPr>
          <a:xfrm>
            <a:off x="1692322" y="4339989"/>
            <a:ext cx="4067035" cy="1433014"/>
          </a:xfrm>
          <a:prstGeom prst="rect">
            <a:avLst/>
          </a:prstGeom>
          <a:noFill/>
          <a:ln cap="flat" cmpd="sng" w="5715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4" name="Google Shape;504;p37"/>
          <p:cNvSpPr txBox="1"/>
          <p:nvPr/>
        </p:nvSpPr>
        <p:spPr>
          <a:xfrm>
            <a:off x="5854889" y="4608478"/>
            <a:ext cx="4258101" cy="92333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Syntax: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DROP TABLE table_name;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3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510" name="Google Shape;510;p38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511" name="Google Shape;511;p3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12" name="Google Shape;512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13" name="Google Shape;513;p38"/>
          <p:cNvSpPr/>
          <p:nvPr/>
        </p:nvSpPr>
        <p:spPr>
          <a:xfrm>
            <a:off x="1692322" y="4667536"/>
            <a:ext cx="4067035" cy="1433014"/>
          </a:xfrm>
          <a:prstGeom prst="rect">
            <a:avLst/>
          </a:prstGeom>
          <a:noFill/>
          <a:ln cap="flat" cmpd="sng" w="5715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4" name="Google Shape;514;p38"/>
          <p:cNvSpPr txBox="1"/>
          <p:nvPr/>
        </p:nvSpPr>
        <p:spPr>
          <a:xfrm>
            <a:off x="5854889" y="4608478"/>
            <a:ext cx="4258101" cy="120032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Syntax: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INSERT INTO TABLE_NAME (column1, column2) VALUES (value1, value2);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3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520" name="Google Shape;520;p39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521" name="Google Shape;521;p3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22" name="Google Shape;52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23" name="Google Shape;523;p39"/>
          <p:cNvSpPr/>
          <p:nvPr/>
        </p:nvSpPr>
        <p:spPr>
          <a:xfrm>
            <a:off x="1692322" y="4517411"/>
            <a:ext cx="4067035" cy="1201001"/>
          </a:xfrm>
          <a:prstGeom prst="rect">
            <a:avLst/>
          </a:prstGeom>
          <a:noFill/>
          <a:ln cap="flat" cmpd="sng" w="5715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4" name="Google Shape;524;p39"/>
          <p:cNvSpPr txBox="1"/>
          <p:nvPr/>
        </p:nvSpPr>
        <p:spPr>
          <a:xfrm>
            <a:off x="5854889" y="4512942"/>
            <a:ext cx="4258101" cy="92333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Syntax: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* FROM table_name;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Index</a:t>
            </a:r>
            <a:endParaRPr/>
          </a:p>
        </p:txBody>
      </p:sp>
      <p:sp>
        <p:nvSpPr>
          <p:cNvPr id="173" name="Google Shape;173;p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Shell Environment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Basic Commands 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Datatypes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Interview Related Questions</a:t>
            </a:r>
            <a:endParaRPr/>
          </a:p>
        </p:txBody>
      </p:sp>
      <p:sp>
        <p:nvSpPr>
          <p:cNvPr id="174" name="Google Shape;174;p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4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530" name="Google Shape;530;p40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531" name="Google Shape;531;p4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32" name="Google Shape;532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33" name="Google Shape;533;p40"/>
          <p:cNvSpPr/>
          <p:nvPr/>
        </p:nvSpPr>
        <p:spPr>
          <a:xfrm>
            <a:off x="1692323" y="2279176"/>
            <a:ext cx="3016156" cy="3753133"/>
          </a:xfrm>
          <a:prstGeom prst="rect">
            <a:avLst/>
          </a:prstGeom>
          <a:noFill/>
          <a:ln cap="flat" cmpd="sng" w="5715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4" name="Google Shape;534;p40"/>
          <p:cNvSpPr txBox="1"/>
          <p:nvPr/>
        </p:nvSpPr>
        <p:spPr>
          <a:xfrm>
            <a:off x="5404513" y="2247414"/>
            <a:ext cx="5377218" cy="120032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Syntax: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\H’ is used to format the output in the HTML format.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4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DATATYPES IN PostgreSQL</a:t>
            </a:r>
            <a:endParaRPr/>
          </a:p>
        </p:txBody>
      </p:sp>
      <p:sp>
        <p:nvSpPr>
          <p:cNvPr id="540" name="Google Shape;540;p4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Datatype tells what kind of data is stored in the table fields.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PostgreSQL supports a wide set of Data Types.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Numeric Types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Character Types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Binary Types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Boolean Type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541" name="Google Shape;541;p4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4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Numeric Types</a:t>
            </a:r>
            <a:endParaRPr/>
          </a:p>
        </p:txBody>
      </p:sp>
      <p:graphicFrame>
        <p:nvGraphicFramePr>
          <p:cNvPr id="547" name="Google Shape;547;p42"/>
          <p:cNvGraphicFramePr/>
          <p:nvPr/>
        </p:nvGraphicFramePr>
        <p:xfrm>
          <a:off x="544124" y="1454966"/>
          <a:ext cx="3000000" cy="3000000"/>
        </p:xfrm>
        <a:graphic>
          <a:graphicData uri="http://schemas.openxmlformats.org/drawingml/2006/table">
            <a:tbl>
              <a:tblPr>
                <a:gradFill>
                  <a:gsLst>
                    <a:gs pos="0">
                      <a:srgbClr val="B0CAE9"/>
                    </a:gs>
                    <a:gs pos="50000">
                      <a:srgbClr val="A1C1E4"/>
                    </a:gs>
                    <a:gs pos="100000">
                      <a:srgbClr val="90B8E4"/>
                    </a:gs>
                  </a:gsLst>
                  <a:lin ang="5400000" scaled="0"/>
                </a:gradFill>
                <a:tableStyleId>{63095B2E-30EC-4ED8-B17B-3E91AFB274C1}</a:tableStyleId>
              </a:tblPr>
              <a:tblGrid>
                <a:gridCol w="2811250"/>
                <a:gridCol w="2104125"/>
                <a:gridCol w="2811250"/>
                <a:gridCol w="2811250"/>
              </a:tblGrid>
              <a:tr h="3381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/>
                        <a:t>Name</a:t>
                      </a:r>
                      <a:endParaRPr/>
                    </a:p>
                  </a:txBody>
                  <a:tcPr marT="36750" marB="36750" marR="36750" marL="367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/>
                        <a:t>Storage Size</a:t>
                      </a:r>
                      <a:endParaRPr/>
                    </a:p>
                  </a:txBody>
                  <a:tcPr marT="36750" marB="36750" marR="36750" marL="367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/>
                        <a:t>Description</a:t>
                      </a:r>
                      <a:endParaRPr/>
                    </a:p>
                  </a:txBody>
                  <a:tcPr marT="36750" marB="36750" marR="36750" marL="367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/>
                        <a:t>Range</a:t>
                      </a:r>
                      <a:endParaRPr/>
                    </a:p>
                  </a:txBody>
                  <a:tcPr marT="36750" marB="36750" marR="36750" marL="36750"/>
                </a:tc>
              </a:tr>
              <a:tr h="3381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/>
                        <a:t>smallint</a:t>
                      </a:r>
                      <a:endParaRPr/>
                    </a:p>
                  </a:txBody>
                  <a:tcPr marT="36750" marB="36750" marR="36750" marL="367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/>
                        <a:t>2 bytes</a:t>
                      </a:r>
                      <a:endParaRPr/>
                    </a:p>
                  </a:txBody>
                  <a:tcPr marT="36750" marB="36750" marR="36750" marL="367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/>
                        <a:t>small-range integer</a:t>
                      </a:r>
                      <a:endParaRPr/>
                    </a:p>
                  </a:txBody>
                  <a:tcPr marT="36750" marB="36750" marR="36750" marL="367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/>
                        <a:t>-32768 to +32767</a:t>
                      </a:r>
                      <a:endParaRPr/>
                    </a:p>
                  </a:txBody>
                  <a:tcPr marT="36750" marB="36750" marR="36750" marL="36750" anchor="ctr"/>
                </a:tc>
              </a:tr>
              <a:tr h="4704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/>
                        <a:t>integer</a:t>
                      </a:r>
                      <a:endParaRPr/>
                    </a:p>
                  </a:txBody>
                  <a:tcPr marT="36750" marB="36750" marR="36750" marL="367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/>
                        <a:t>4 bytes</a:t>
                      </a:r>
                      <a:endParaRPr/>
                    </a:p>
                  </a:txBody>
                  <a:tcPr marT="36750" marB="36750" marR="36750" marL="367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/>
                        <a:t>typical choice for integer</a:t>
                      </a:r>
                      <a:endParaRPr/>
                    </a:p>
                  </a:txBody>
                  <a:tcPr marT="36750" marB="36750" marR="36750" marL="367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/>
                        <a:t>-2147483648 to +2147483647</a:t>
                      </a:r>
                      <a:endParaRPr/>
                    </a:p>
                  </a:txBody>
                  <a:tcPr marT="36750" marB="36750" marR="36750" marL="36750" anchor="ctr"/>
                </a:tc>
              </a:tr>
              <a:tr h="7350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/>
                        <a:t>bigint</a:t>
                      </a:r>
                      <a:endParaRPr/>
                    </a:p>
                  </a:txBody>
                  <a:tcPr marT="36750" marB="36750" marR="36750" marL="367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/>
                        <a:t>8 bytes</a:t>
                      </a:r>
                      <a:endParaRPr/>
                    </a:p>
                  </a:txBody>
                  <a:tcPr marT="36750" marB="36750" marR="36750" marL="367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/>
                        <a:t>large-range integer</a:t>
                      </a:r>
                      <a:endParaRPr/>
                    </a:p>
                  </a:txBody>
                  <a:tcPr marT="36750" marB="36750" marR="36750" marL="367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/>
                        <a:t>-9223372036854775808 to 9223372036854775807</a:t>
                      </a:r>
                      <a:endParaRPr/>
                    </a:p>
                  </a:txBody>
                  <a:tcPr marT="36750" marB="36750" marR="36750" marL="36750" anchor="ctr"/>
                </a:tc>
              </a:tr>
              <a:tr h="9996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/>
                        <a:t>decimal</a:t>
                      </a:r>
                      <a:endParaRPr/>
                    </a:p>
                  </a:txBody>
                  <a:tcPr marT="36750" marB="36750" marR="36750" marL="367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/>
                        <a:t>variable</a:t>
                      </a:r>
                      <a:endParaRPr/>
                    </a:p>
                  </a:txBody>
                  <a:tcPr marT="36750" marB="36750" marR="36750" marL="367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/>
                        <a:t>user-specified precision,exact</a:t>
                      </a:r>
                      <a:endParaRPr/>
                    </a:p>
                  </a:txBody>
                  <a:tcPr marT="36750" marB="36750" marR="36750" marL="367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/>
                        <a:t>up to 131072 digits before the decimal point; up to 16383 digits after the decimal point</a:t>
                      </a:r>
                      <a:endParaRPr/>
                    </a:p>
                  </a:txBody>
                  <a:tcPr marT="36750" marB="36750" marR="36750" marL="36750"/>
                </a:tc>
              </a:tr>
              <a:tr h="9996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/>
                        <a:t>numeric</a:t>
                      </a:r>
                      <a:endParaRPr/>
                    </a:p>
                  </a:txBody>
                  <a:tcPr marT="36750" marB="36750" marR="36750" marL="367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/>
                        <a:t>variable</a:t>
                      </a:r>
                      <a:endParaRPr/>
                    </a:p>
                  </a:txBody>
                  <a:tcPr marT="36750" marB="36750" marR="36750" marL="367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/>
                        <a:t>user-specified precision,exact</a:t>
                      </a:r>
                      <a:endParaRPr/>
                    </a:p>
                  </a:txBody>
                  <a:tcPr marT="36750" marB="36750" marR="36750" marL="367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/>
                        <a:t>up to 131072 digits before the decimal point; up to 16383 digits after the decimal point</a:t>
                      </a:r>
                      <a:endParaRPr/>
                    </a:p>
                  </a:txBody>
                  <a:tcPr marT="36750" marB="36750" marR="36750" marL="36750"/>
                </a:tc>
              </a:tr>
              <a:tr h="4704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/>
                        <a:t>real</a:t>
                      </a:r>
                      <a:endParaRPr/>
                    </a:p>
                  </a:txBody>
                  <a:tcPr marT="36750" marB="36750" marR="36750" marL="367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/>
                        <a:t>4 bytes</a:t>
                      </a:r>
                      <a:endParaRPr/>
                    </a:p>
                  </a:txBody>
                  <a:tcPr marT="36750" marB="36750" marR="36750" marL="367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/>
                        <a:t>variable-precision,inexact</a:t>
                      </a:r>
                      <a:endParaRPr/>
                    </a:p>
                  </a:txBody>
                  <a:tcPr marT="36750" marB="36750" marR="36750" marL="367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/>
                        <a:t>6 decimal digits precision</a:t>
                      </a:r>
                      <a:endParaRPr/>
                    </a:p>
                  </a:txBody>
                  <a:tcPr marT="36750" marB="36750" marR="36750" marL="36750" anchor="ctr"/>
                </a:tc>
              </a:tr>
            </a:tbl>
          </a:graphicData>
        </a:graphic>
      </p:graphicFrame>
      <p:sp>
        <p:nvSpPr>
          <p:cNvPr id="548" name="Google Shape;548;p4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4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Numeric Types</a:t>
            </a:r>
            <a:endParaRPr/>
          </a:p>
        </p:txBody>
      </p:sp>
      <p:graphicFrame>
        <p:nvGraphicFramePr>
          <p:cNvPr id="554" name="Google Shape;554;p43"/>
          <p:cNvGraphicFramePr/>
          <p:nvPr/>
        </p:nvGraphicFramePr>
        <p:xfrm>
          <a:off x="838200" y="287353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{63095B2E-30EC-4ED8-B17B-3E91AFB274C1}</a:tableStyleId>
              </a:tblPr>
              <a:tblGrid>
                <a:gridCol w="2628900"/>
                <a:gridCol w="2628900"/>
                <a:gridCol w="2628900"/>
                <a:gridCol w="2628900"/>
              </a:tblGrid>
              <a:tr h="2286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double precision</a:t>
                      </a:r>
                      <a:endParaRPr/>
                    </a:p>
                  </a:txBody>
                  <a:tcPr marT="76200" marB="76200" marR="76200" marL="7620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8 bytes</a:t>
                      </a:r>
                      <a:endParaRPr/>
                    </a:p>
                  </a:txBody>
                  <a:tcPr marT="76200" marB="76200" marR="76200" marL="7620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variable-precision,inexact</a:t>
                      </a:r>
                      <a:endParaRPr/>
                    </a:p>
                  </a:txBody>
                  <a:tcPr marT="76200" marB="76200" marR="76200" marL="7620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15 decimal digits precision</a:t>
                      </a:r>
                      <a:endParaRPr/>
                    </a:p>
                  </a:txBody>
                  <a:tcPr marT="76200" marB="76200" marR="76200" marL="76200" anchor="ctr"/>
                </a:tc>
              </a:tr>
              <a:tr h="2286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smallserial</a:t>
                      </a:r>
                      <a:endParaRPr/>
                    </a:p>
                  </a:txBody>
                  <a:tcPr marT="76200" marB="76200" marR="76200" marL="7620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2 bytes</a:t>
                      </a:r>
                      <a:endParaRPr/>
                    </a:p>
                  </a:txBody>
                  <a:tcPr marT="76200" marB="76200" marR="76200" marL="7620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small autoincrementing integer</a:t>
                      </a:r>
                      <a:endParaRPr/>
                    </a:p>
                  </a:txBody>
                  <a:tcPr marT="76200" marB="76200" marR="76200" marL="7620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1 to 32767</a:t>
                      </a:r>
                      <a:endParaRPr/>
                    </a:p>
                  </a:txBody>
                  <a:tcPr marT="76200" marB="76200" marR="76200" marL="76200" anchor="ctr"/>
                </a:tc>
              </a:tr>
              <a:tr h="2286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serial</a:t>
                      </a:r>
                      <a:endParaRPr/>
                    </a:p>
                  </a:txBody>
                  <a:tcPr marT="76200" marB="76200" marR="76200" marL="7620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4 bytes</a:t>
                      </a:r>
                      <a:endParaRPr/>
                    </a:p>
                  </a:txBody>
                  <a:tcPr marT="76200" marB="76200" marR="76200" marL="7620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autoincrementing integer</a:t>
                      </a:r>
                      <a:endParaRPr/>
                    </a:p>
                  </a:txBody>
                  <a:tcPr marT="76200" marB="76200" marR="76200" marL="7620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1 to 2147483647</a:t>
                      </a:r>
                      <a:endParaRPr/>
                    </a:p>
                  </a:txBody>
                  <a:tcPr marT="76200" marB="76200" marR="76200" marL="76200" anchor="ctr"/>
                </a:tc>
              </a:tr>
              <a:tr h="2286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bigserial</a:t>
                      </a:r>
                      <a:endParaRPr/>
                    </a:p>
                  </a:txBody>
                  <a:tcPr marT="76200" marB="76200" marR="76200" marL="7620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8 bytes</a:t>
                      </a:r>
                      <a:endParaRPr/>
                    </a:p>
                  </a:txBody>
                  <a:tcPr marT="76200" marB="76200" marR="76200" marL="7620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large autoincrementing integer</a:t>
                      </a:r>
                      <a:endParaRPr/>
                    </a:p>
                  </a:txBody>
                  <a:tcPr marT="76200" marB="76200" marR="76200" marL="7620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1 to 9223372036854775807</a:t>
                      </a:r>
                      <a:endParaRPr/>
                    </a:p>
                  </a:txBody>
                  <a:tcPr marT="76200" marB="76200" marR="76200" marL="76200" anchor="ctr"/>
                </a:tc>
              </a:tr>
            </a:tbl>
          </a:graphicData>
        </a:graphic>
      </p:graphicFrame>
      <p:sp>
        <p:nvSpPr>
          <p:cNvPr id="555" name="Google Shape;555;p4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4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Example </a:t>
            </a:r>
            <a:endParaRPr/>
          </a:p>
        </p:txBody>
      </p:sp>
      <p:sp>
        <p:nvSpPr>
          <p:cNvPr id="561" name="Google Shape;561;p4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562" name="Google Shape;562;p4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63" name="Google Shape;563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5783" y="1837543"/>
            <a:ext cx="5619607" cy="782827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5782" y="2847549"/>
            <a:ext cx="5619607" cy="2447782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4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448548" y="2847549"/>
            <a:ext cx="4534185" cy="24477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4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Character Types</a:t>
            </a:r>
            <a:endParaRPr/>
          </a:p>
        </p:txBody>
      </p:sp>
      <p:sp>
        <p:nvSpPr>
          <p:cNvPr id="571" name="Google Shape;571;p4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aphicFrame>
        <p:nvGraphicFramePr>
          <p:cNvPr id="572" name="Google Shape;572;p45"/>
          <p:cNvGraphicFramePr/>
          <p:nvPr/>
        </p:nvGraphicFramePr>
        <p:xfrm>
          <a:off x="3045619" y="259921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{7F8FB5C7-1696-4362-A0D0-FCA72DC6F42F}</a:tableStyleId>
              </a:tblPr>
              <a:tblGrid>
                <a:gridCol w="966825"/>
                <a:gridCol w="5133950"/>
              </a:tblGrid>
              <a:tr h="2286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S. No.</a:t>
                      </a:r>
                      <a:endParaRPr/>
                    </a:p>
                  </a:txBody>
                  <a:tcPr marT="76200" marB="76200" marR="76200" marL="76200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Name &amp; Description</a:t>
                      </a:r>
                      <a:endParaRPr/>
                    </a:p>
                  </a:txBody>
                  <a:tcPr marT="76200" marB="76200" marR="76200" marL="76200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EEEE"/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1</a:t>
                      </a:r>
                      <a:endParaRPr/>
                    </a:p>
                  </a:txBody>
                  <a:tcPr marT="76200" marB="76200" marR="76200" marL="76200" anchor="ctr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 u="none" cap="none" strike="noStrike">
                          <a:solidFill>
                            <a:srgbClr val="000000"/>
                          </a:solidFill>
                        </a:rPr>
                        <a:t>character varying(n), varchar(n)</a:t>
                      </a:r>
                      <a:endParaRPr sz="1800" u="none" cap="none" strike="noStrike">
                        <a:solidFill>
                          <a:srgbClr val="000000"/>
                        </a:solidFill>
                      </a:endParaRPr>
                    </a:p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solidFill>
                            <a:srgbClr val="000000"/>
                          </a:solidFill>
                        </a:rPr>
                        <a:t>variable-length with limit</a:t>
                      </a:r>
                      <a:endParaRPr/>
                    </a:p>
                  </a:txBody>
                  <a:tcPr marT="76200" marB="76200" marR="76200" marL="76200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2</a:t>
                      </a:r>
                      <a:endParaRPr/>
                    </a:p>
                  </a:txBody>
                  <a:tcPr marT="76200" marB="76200" marR="76200" marL="76200" anchor="ctr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 u="none" cap="none" strike="noStrike">
                          <a:solidFill>
                            <a:srgbClr val="000000"/>
                          </a:solidFill>
                        </a:rPr>
                        <a:t>character(n), char(n)</a:t>
                      </a:r>
                      <a:endParaRPr sz="1800" u="none" cap="none" strike="noStrike">
                        <a:solidFill>
                          <a:srgbClr val="000000"/>
                        </a:solidFill>
                      </a:endParaRPr>
                    </a:p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solidFill>
                            <a:srgbClr val="000000"/>
                          </a:solidFill>
                        </a:rPr>
                        <a:t>fixed-length, blank padded</a:t>
                      </a:r>
                      <a:endParaRPr/>
                    </a:p>
                  </a:txBody>
                  <a:tcPr marT="76200" marB="76200" marR="76200" marL="76200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3</a:t>
                      </a:r>
                      <a:endParaRPr/>
                    </a:p>
                  </a:txBody>
                  <a:tcPr marT="76200" marB="76200" marR="76200" marL="76200" anchor="ctr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 u="none" cap="none" strike="noStrike">
                          <a:solidFill>
                            <a:srgbClr val="000000"/>
                          </a:solidFill>
                        </a:rPr>
                        <a:t>text</a:t>
                      </a:r>
                      <a:endParaRPr sz="1800" u="none" cap="none" strike="noStrike">
                        <a:solidFill>
                          <a:srgbClr val="000000"/>
                        </a:solidFill>
                      </a:endParaRPr>
                    </a:p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solidFill>
                            <a:srgbClr val="000000"/>
                          </a:solidFill>
                        </a:rPr>
                        <a:t>variable unlimited length</a:t>
                      </a:r>
                      <a:endParaRPr/>
                    </a:p>
                  </a:txBody>
                  <a:tcPr marT="76200" marB="76200" marR="76200" marL="76200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4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Binary Types</a:t>
            </a:r>
            <a:endParaRPr/>
          </a:p>
        </p:txBody>
      </p:sp>
      <p:graphicFrame>
        <p:nvGraphicFramePr>
          <p:cNvPr id="578" name="Google Shape;578;p46"/>
          <p:cNvGraphicFramePr/>
          <p:nvPr/>
        </p:nvGraphicFramePr>
        <p:xfrm>
          <a:off x="2417821" y="235855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{7F8FB5C7-1696-4362-A0D0-FCA72DC6F42F}</a:tableStyleId>
              </a:tblPr>
              <a:tblGrid>
                <a:gridCol w="2033600"/>
                <a:gridCol w="2033600"/>
                <a:gridCol w="2033600"/>
              </a:tblGrid>
              <a:tr h="2286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Name</a:t>
                      </a:r>
                      <a:endParaRPr/>
                    </a:p>
                  </a:txBody>
                  <a:tcPr marT="76200" marB="76200" marR="76200" marL="76200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Storage Size</a:t>
                      </a:r>
                      <a:endParaRPr/>
                    </a:p>
                  </a:txBody>
                  <a:tcPr marT="76200" marB="76200" marR="76200" marL="76200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Description</a:t>
                      </a:r>
                      <a:endParaRPr/>
                    </a:p>
                  </a:txBody>
                  <a:tcPr marT="76200" marB="76200" marR="76200" marL="76200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EEEE"/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bytea</a:t>
                      </a:r>
                      <a:endParaRPr sz="1800" u="none" cap="none" strike="noStrike"/>
                    </a:p>
                  </a:txBody>
                  <a:tcPr marT="76200" marB="76200" marR="76200" marL="76200" anchor="ctr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1 or 4 bytes plus the actual binary string</a:t>
                      </a:r>
                      <a:endParaRPr/>
                    </a:p>
                  </a:txBody>
                  <a:tcPr marT="76200" marB="76200" marR="76200" marL="76200" anchor="ctr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variable-length binary string</a:t>
                      </a:r>
                      <a:endParaRPr/>
                    </a:p>
                  </a:txBody>
                  <a:tcPr marT="76200" marB="76200" marR="76200" marL="76200" anchor="ctr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579" name="Google Shape;579;p4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4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Example</a:t>
            </a:r>
            <a:endParaRPr/>
          </a:p>
        </p:txBody>
      </p:sp>
      <p:sp>
        <p:nvSpPr>
          <p:cNvPr id="585" name="Google Shape;585;p47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586" name="Google Shape;586;p4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87" name="Google Shape;587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4388" y="1833563"/>
            <a:ext cx="3381375" cy="35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8" name="Google Shape;588;p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4388" y="2586038"/>
            <a:ext cx="6915150" cy="31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9" name="Google Shape;589;p4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14388" y="3238500"/>
            <a:ext cx="8572500" cy="838200"/>
          </a:xfrm>
          <a:prstGeom prst="rect">
            <a:avLst/>
          </a:prstGeom>
          <a:noFill/>
          <a:ln>
            <a:noFill/>
          </a:ln>
        </p:spPr>
      </p:pic>
      <p:sp>
        <p:nvSpPr>
          <p:cNvPr id="590" name="Google Shape;590;p47"/>
          <p:cNvSpPr txBox="1"/>
          <p:nvPr/>
        </p:nvSpPr>
        <p:spPr>
          <a:xfrm>
            <a:off x="814388" y="4488708"/>
            <a:ext cx="9551438" cy="1477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Output is in hexadecimal form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 “hex” format encodes binary data as 2 hexadecimal digits per byte.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Starting \x sequence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4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Boolean Type</a:t>
            </a:r>
            <a:endParaRPr/>
          </a:p>
        </p:txBody>
      </p:sp>
      <p:graphicFrame>
        <p:nvGraphicFramePr>
          <p:cNvPr id="596" name="Google Shape;596;p48"/>
          <p:cNvGraphicFramePr/>
          <p:nvPr/>
        </p:nvGraphicFramePr>
        <p:xfrm>
          <a:off x="2690776" y="2769356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{7F8FB5C7-1696-4362-A0D0-FCA72DC6F42F}</a:tableStyleId>
              </a:tblPr>
              <a:tblGrid>
                <a:gridCol w="2033600"/>
                <a:gridCol w="2033600"/>
                <a:gridCol w="2033600"/>
              </a:tblGrid>
              <a:tr h="2286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Name</a:t>
                      </a:r>
                      <a:endParaRPr/>
                    </a:p>
                  </a:txBody>
                  <a:tcPr marT="76200" marB="76200" marR="76200" marL="76200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Storage Size</a:t>
                      </a:r>
                      <a:endParaRPr/>
                    </a:p>
                  </a:txBody>
                  <a:tcPr marT="76200" marB="76200" marR="76200" marL="76200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Description</a:t>
                      </a:r>
                      <a:endParaRPr/>
                    </a:p>
                  </a:txBody>
                  <a:tcPr marT="76200" marB="76200" marR="76200" marL="76200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EEEE"/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boolean</a:t>
                      </a:r>
                      <a:endParaRPr/>
                    </a:p>
                  </a:txBody>
                  <a:tcPr marT="76200" marB="76200" marR="76200" marL="76200" anchor="ctr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1 byte</a:t>
                      </a:r>
                      <a:endParaRPr/>
                    </a:p>
                  </a:txBody>
                  <a:tcPr marT="76200" marB="76200" marR="76200" marL="76200" anchor="ctr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state of true or false</a:t>
                      </a:r>
                      <a:endParaRPr/>
                    </a:p>
                  </a:txBody>
                  <a:tcPr marT="76200" marB="76200" marR="76200" marL="76200" anchor="ctr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597" name="Google Shape;597;p4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4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Example</a:t>
            </a:r>
            <a:endParaRPr/>
          </a:p>
        </p:txBody>
      </p:sp>
      <p:sp>
        <p:nvSpPr>
          <p:cNvPr id="603" name="Google Shape;603;p49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604" name="Google Shape;604;p4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05" name="Google Shape;605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7725" y="1819275"/>
            <a:ext cx="5248275" cy="41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p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47725" y="2352675"/>
            <a:ext cx="4314825" cy="215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4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233988" y="2352675"/>
            <a:ext cx="4562475" cy="122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80" name="Google Shape;180;p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181" name="Google Shape;181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E:\1_Vineet\3_Educational\Postgre SQL\2_Lectures\1_Installation\Screenshot (184).png" id="182" name="Google Shape;182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5"/>
          <p:cNvSpPr/>
          <p:nvPr/>
        </p:nvSpPr>
        <p:spPr>
          <a:xfrm>
            <a:off x="204715" y="232012"/>
            <a:ext cx="1801505" cy="818866"/>
          </a:xfrm>
          <a:prstGeom prst="rect">
            <a:avLst/>
          </a:prstGeom>
          <a:noFill/>
          <a:ln cap="flat" cmpd="sng" w="5715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5"/>
          <p:cNvSpPr txBox="1"/>
          <p:nvPr/>
        </p:nvSpPr>
        <p:spPr>
          <a:xfrm>
            <a:off x="2006219" y="546754"/>
            <a:ext cx="6209733" cy="147732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If a remote server then URL would come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Server is by default local host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So, simply Press Enter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5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Interview Related Questions</a:t>
            </a:r>
            <a:endParaRPr/>
          </a:p>
        </p:txBody>
      </p:sp>
      <p:sp>
        <p:nvSpPr>
          <p:cNvPr id="613" name="Google Shape;613;p50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14350" lvl="0" marL="5143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AutoNum type="arabicPeriod"/>
            </a:pPr>
            <a:r>
              <a:rPr lang="en-US"/>
              <a:t>Identify the meaning of the following commands:</a:t>
            </a:r>
            <a:endParaRPr/>
          </a:p>
          <a:p>
            <a:pPr indent="-514350" lvl="1" marL="97155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lphaLcParenR"/>
            </a:pPr>
            <a:r>
              <a:rPr lang="en-US"/>
              <a:t>\copyright</a:t>
            </a:r>
            <a:endParaRPr/>
          </a:p>
          <a:p>
            <a:pPr indent="-514350" lvl="1" marL="97155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lphaLcParenR"/>
            </a:pPr>
            <a:r>
              <a:rPr lang="en-US"/>
              <a:t>\h</a:t>
            </a:r>
            <a:endParaRPr/>
          </a:p>
          <a:p>
            <a:pPr indent="-514350" lvl="1" marL="97155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lphaLcParenR"/>
            </a:pPr>
            <a:r>
              <a:rPr lang="en-US"/>
              <a:t>\? </a:t>
            </a:r>
            <a:endParaRPr/>
          </a:p>
          <a:p>
            <a:pPr indent="-514350" lvl="1" marL="97155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lphaLcParenR"/>
            </a:pPr>
            <a:r>
              <a:rPr lang="en-US"/>
              <a:t>\g</a:t>
            </a:r>
            <a:endParaRPr/>
          </a:p>
          <a:p>
            <a:pPr indent="-514350" lvl="1" marL="97155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lphaLcParenR"/>
            </a:pPr>
            <a:r>
              <a:rPr lang="en-US"/>
              <a:t>\q</a:t>
            </a:r>
            <a:endParaRPr/>
          </a:p>
          <a:p>
            <a:pPr indent="0" lvl="1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  <a:p>
            <a:pPr indent="-514350" lvl="0" marL="5143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AutoNum type="arabicPeriod"/>
            </a:pPr>
            <a:r>
              <a:rPr lang="en-US"/>
              <a:t>What was the earlier name of PostgreSQL? </a:t>
            </a:r>
            <a:endParaRPr/>
          </a:p>
        </p:txBody>
      </p:sp>
      <p:sp>
        <p:nvSpPr>
          <p:cNvPr id="614" name="Google Shape;614;p5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5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Interview Related Questions</a:t>
            </a:r>
            <a:endParaRPr/>
          </a:p>
        </p:txBody>
      </p:sp>
      <p:sp>
        <p:nvSpPr>
          <p:cNvPr id="620" name="Google Shape;620;p5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14350" lvl="0" marL="5143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AutoNum type="arabicPeriod" startAt="3"/>
            </a:pPr>
            <a:r>
              <a:rPr lang="en-US"/>
              <a:t>What is the SQL prompt used in PostgreSQL? </a:t>
            </a:r>
            <a:endParaRPr/>
          </a:p>
          <a:p>
            <a:pPr indent="-336550" lvl="0" marL="5143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t/>
            </a:r>
            <a:endParaRPr/>
          </a:p>
          <a:p>
            <a:pPr indent="-514350" lvl="0" marL="5143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AutoNum type="arabicPeriod" startAt="3"/>
            </a:pPr>
            <a:r>
              <a:rPr lang="en-US"/>
              <a:t>Which command is used to connect/select a desired database?</a:t>
            </a:r>
            <a:endParaRPr/>
          </a:p>
          <a:p>
            <a:pPr indent="-336550" lvl="0" marL="5143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t/>
            </a:r>
            <a:endParaRPr/>
          </a:p>
          <a:p>
            <a:pPr indent="-514350" lvl="0" marL="5143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AutoNum type="arabicPeriod" startAt="3"/>
            </a:pPr>
            <a:r>
              <a:rPr lang="en-US"/>
              <a:t>Can we drop a database in PostgreSQL while we are working in it?</a:t>
            </a:r>
            <a:endParaRPr/>
          </a:p>
          <a:p>
            <a:pPr indent="-336550" lvl="0" marL="5143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t/>
            </a:r>
            <a:endParaRPr/>
          </a:p>
          <a:p>
            <a:pPr indent="-514350" lvl="0" marL="5143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AutoNum type="arabicPeriod" startAt="3"/>
            </a:pPr>
            <a:r>
              <a:rPr lang="en-US"/>
              <a:t>Which command is used to find how many tables are there in the database? </a:t>
            </a:r>
            <a:endParaRPr/>
          </a:p>
        </p:txBody>
      </p:sp>
      <p:sp>
        <p:nvSpPr>
          <p:cNvPr id="621" name="Google Shape;621;p5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5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Interview Related Questions</a:t>
            </a:r>
            <a:endParaRPr/>
          </a:p>
        </p:txBody>
      </p:sp>
      <p:sp>
        <p:nvSpPr>
          <p:cNvPr id="627" name="Google Shape;627;p5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14350" lvl="0" marL="5143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AutoNum type="arabicPeriod" startAt="7"/>
            </a:pPr>
            <a:r>
              <a:rPr lang="en-US"/>
              <a:t>Which command is used to describe a table? </a:t>
            </a:r>
            <a:endParaRPr/>
          </a:p>
          <a:p>
            <a:pPr indent="-336550" lvl="0" marL="5143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t/>
            </a:r>
            <a:endParaRPr/>
          </a:p>
          <a:p>
            <a:pPr indent="-514350" lvl="0" marL="5143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AutoNum type="arabicPeriod" startAt="7"/>
            </a:pPr>
            <a:r>
              <a:rPr lang="en-US"/>
              <a:t>If we want to see the output in HTML format then which command is used? </a:t>
            </a:r>
            <a:endParaRPr/>
          </a:p>
          <a:p>
            <a:pPr indent="-336550" lvl="0" marL="5143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t/>
            </a:r>
            <a:endParaRPr/>
          </a:p>
          <a:p>
            <a:pPr indent="-514350" lvl="0" marL="5143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AutoNum type="arabicPeriod" startAt="7"/>
            </a:pPr>
            <a:r>
              <a:rPr lang="en-US"/>
              <a:t>What are the various types of data types supported by PostgreSQL?</a:t>
            </a:r>
            <a:endParaRPr/>
          </a:p>
        </p:txBody>
      </p:sp>
      <p:sp>
        <p:nvSpPr>
          <p:cNvPr id="628" name="Google Shape;628;p5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53"/>
          <p:cNvSpPr/>
          <p:nvPr/>
        </p:nvSpPr>
        <p:spPr>
          <a:xfrm>
            <a:off x="0" y="0"/>
            <a:ext cx="12192000" cy="4686918"/>
          </a:xfrm>
          <a:prstGeom prst="rect">
            <a:avLst/>
          </a:prstGeom>
          <a:solidFill>
            <a:srgbClr val="385623">
              <a:alpha val="6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  <p:cxnSp>
        <p:nvCxnSpPr>
          <p:cNvPr id="634" name="Google Shape;634;p53"/>
          <p:cNvCxnSpPr/>
          <p:nvPr/>
        </p:nvCxnSpPr>
        <p:spPr>
          <a:xfrm>
            <a:off x="9347200" y="0"/>
            <a:ext cx="1828800" cy="18288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635" name="Google Shape;635;p53"/>
          <p:cNvCxnSpPr/>
          <p:nvPr/>
        </p:nvCxnSpPr>
        <p:spPr>
          <a:xfrm>
            <a:off x="10169128" y="0"/>
            <a:ext cx="663972" cy="663972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636" name="Google Shape;636;p53"/>
          <p:cNvCxnSpPr/>
          <p:nvPr/>
        </p:nvCxnSpPr>
        <p:spPr>
          <a:xfrm>
            <a:off x="733426" y="6294597"/>
            <a:ext cx="558345" cy="558345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637" name="Google Shape;637;p53"/>
          <p:cNvCxnSpPr/>
          <p:nvPr/>
        </p:nvCxnSpPr>
        <p:spPr>
          <a:xfrm>
            <a:off x="390526" y="5129689"/>
            <a:ext cx="1728311" cy="1728311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38" name="Google Shape;638;p53"/>
          <p:cNvSpPr txBox="1"/>
          <p:nvPr/>
        </p:nvSpPr>
        <p:spPr>
          <a:xfrm>
            <a:off x="1485902" y="2249080"/>
            <a:ext cx="10725148" cy="123110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Times New Roman"/>
              <a:buNone/>
            </a:pPr>
            <a:r>
              <a:rPr b="0" i="0" lang="en-US" sz="80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THANK YOU</a:t>
            </a:r>
            <a:endParaRPr/>
          </a:p>
        </p:txBody>
      </p:sp>
      <p:sp>
        <p:nvSpPr>
          <p:cNvPr id="639" name="Google Shape;639;p53"/>
          <p:cNvSpPr/>
          <p:nvPr/>
        </p:nvSpPr>
        <p:spPr>
          <a:xfrm>
            <a:off x="2641599" y="1214279"/>
            <a:ext cx="2430463" cy="3225800"/>
          </a:xfrm>
          <a:custGeom>
            <a:rect b="b" l="l" r="r" t="t"/>
            <a:pathLst>
              <a:path extrusionOk="0" h="3225800" w="2430463">
                <a:moveTo>
                  <a:pt x="2430463" y="2413000"/>
                </a:moveTo>
                <a:lnTo>
                  <a:pt x="1612900" y="3225800"/>
                </a:lnTo>
                <a:lnTo>
                  <a:pt x="0" y="1612900"/>
                </a:lnTo>
                <a:lnTo>
                  <a:pt x="1612900" y="0"/>
                </a:lnTo>
                <a:lnTo>
                  <a:pt x="2430463" y="817563"/>
                </a:lnTo>
              </a:path>
            </a:pathLst>
          </a:custGeom>
          <a:noFill/>
          <a:ln cap="flat" cmpd="sng" w="381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0" name="Google Shape;640;p53"/>
          <p:cNvSpPr/>
          <p:nvPr/>
        </p:nvSpPr>
        <p:spPr>
          <a:xfrm>
            <a:off x="2898774" y="1214279"/>
            <a:ext cx="2430463" cy="3225800"/>
          </a:xfrm>
          <a:custGeom>
            <a:rect b="b" l="l" r="r" t="t"/>
            <a:pathLst>
              <a:path extrusionOk="0" h="3225800" w="2430463">
                <a:moveTo>
                  <a:pt x="2430463" y="2413000"/>
                </a:moveTo>
                <a:lnTo>
                  <a:pt x="1612900" y="3225800"/>
                </a:lnTo>
                <a:lnTo>
                  <a:pt x="0" y="1612900"/>
                </a:lnTo>
                <a:lnTo>
                  <a:pt x="1612900" y="0"/>
                </a:lnTo>
                <a:lnTo>
                  <a:pt x="2430463" y="817563"/>
                </a:lnTo>
              </a:path>
            </a:pathLst>
          </a:custGeom>
          <a:noFill/>
          <a:ln cap="flat" cmpd="sng" w="381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41" name="Google Shape;641;p53"/>
          <p:cNvGrpSpPr/>
          <p:nvPr/>
        </p:nvGrpSpPr>
        <p:grpSpPr>
          <a:xfrm>
            <a:off x="237520" y="152400"/>
            <a:ext cx="410563" cy="1612900"/>
            <a:chOff x="83821" y="0"/>
            <a:chExt cx="219636" cy="903079"/>
          </a:xfrm>
        </p:grpSpPr>
        <p:sp>
          <p:nvSpPr>
            <p:cNvPr id="642" name="Google Shape;642;p53"/>
            <p:cNvSpPr/>
            <p:nvPr/>
          </p:nvSpPr>
          <p:spPr>
            <a:xfrm>
              <a:off x="84026" y="0"/>
              <a:ext cx="219431" cy="210952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3" name="Google Shape;643;p53"/>
            <p:cNvSpPr/>
            <p:nvPr/>
          </p:nvSpPr>
          <p:spPr>
            <a:xfrm>
              <a:off x="84262" y="408599"/>
              <a:ext cx="219194" cy="494480"/>
            </a:xfrm>
            <a:prstGeom prst="rect">
              <a:avLst/>
            </a:prstGeom>
            <a:solidFill>
              <a:srgbClr val="0C0C0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4" name="Google Shape;644;p53"/>
            <p:cNvSpPr/>
            <p:nvPr/>
          </p:nvSpPr>
          <p:spPr>
            <a:xfrm>
              <a:off x="83821" y="210952"/>
              <a:ext cx="217937" cy="22098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aphicFrame>
          <p:nvGraphicFramePr>
            <p:cNvPr id="645" name="Google Shape;645;p53"/>
            <p:cNvGraphicFramePr/>
            <p:nvPr/>
          </p:nvGraphicFramePr>
          <p:xfrm>
            <a:off x="100420" y="236973"/>
            <a:ext cx="183878" cy="183422"/>
          </p:xfrm>
          <a:graphic>
            <a:graphicData uri="http://schemas.openxmlformats.org/presentationml/2006/ole">
              <mc:AlternateContent>
                <mc:Choice Requires="v">
                  <p:oleObj r:id="rId4" imgH="183422" imgW="183878" progId="" spid="_x0000_s1">
                    <p:embed/>
                  </p:oleObj>
                </mc:Choice>
                <mc:Fallback>
                  <p:oleObj r:id="rId5" imgH="183422" imgW="183878" progId="">
                    <p:embed/>
                    <p:pic>
                      <p:nvPicPr>
                        <p:cNvPr id="645" name="Google Shape;645;p53"/>
                        <p:cNvPicPr preferRelativeResize="0"/>
                        <p:nvPr/>
                      </p:nvPicPr>
                      <p:blipFill rotWithShape="1">
                        <a:blip r:embed="rId6">
                          <a:alphaModFix/>
                        </a:blip>
                        <a:srcRect b="0" l="0" r="0" t="0"/>
                        <a:stretch/>
                      </p:blipFill>
                      <p:spPr>
                        <a:xfrm>
                          <a:off x="100420" y="236973"/>
                          <a:ext cx="183878" cy="18342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646" name="Google Shape;646;p53"/>
          <p:cNvSpPr/>
          <p:nvPr/>
        </p:nvSpPr>
        <p:spPr>
          <a:xfrm>
            <a:off x="4114005" y="4994043"/>
            <a:ext cx="5961888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For queries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Email: </a:t>
            </a:r>
            <a:r>
              <a:rPr lang="en-US" sz="32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vineet.e13038@cumail.in</a:t>
            </a:r>
            <a:endParaRPr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7" name="Google Shape;647;p5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888888"/>
                </a:solidFill>
              </a:rPr>
              <a:t>‹#›</a:t>
            </a:fld>
            <a:endParaRPr>
              <a:solidFill>
                <a:srgbClr val="888888"/>
              </a:solidFill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5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Interview Related Questions &amp; Answers</a:t>
            </a:r>
            <a:endParaRPr/>
          </a:p>
        </p:txBody>
      </p:sp>
      <p:sp>
        <p:nvSpPr>
          <p:cNvPr id="653" name="Google Shape;653;p5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14350" lvl="0" marL="5143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AutoNum type="arabicPeriod"/>
            </a:pPr>
            <a:r>
              <a:rPr lang="en-US"/>
              <a:t>Identify the meaning of the following commands:</a:t>
            </a:r>
            <a:endParaRPr/>
          </a:p>
          <a:p>
            <a:pPr indent="-514350" lvl="1" marL="97155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lphaLcParenR"/>
            </a:pPr>
            <a:r>
              <a:rPr lang="en-US"/>
              <a:t>\copyright</a:t>
            </a:r>
            <a:endParaRPr/>
          </a:p>
          <a:p>
            <a:pPr indent="-514350" lvl="1" marL="97155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lphaLcParenR"/>
            </a:pPr>
            <a:r>
              <a:rPr lang="en-US"/>
              <a:t>\h for help with sql commands</a:t>
            </a:r>
            <a:endParaRPr/>
          </a:p>
          <a:p>
            <a:pPr indent="-514350" lvl="1" marL="97155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lphaLcParenR"/>
            </a:pPr>
            <a:r>
              <a:rPr lang="en-US"/>
              <a:t>\? For help with psql commands</a:t>
            </a:r>
            <a:endParaRPr/>
          </a:p>
          <a:p>
            <a:pPr indent="-514350" lvl="1" marL="97155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lphaLcParenR"/>
            </a:pPr>
            <a:r>
              <a:rPr lang="en-US"/>
              <a:t>\g with semicolon to execute query</a:t>
            </a:r>
            <a:endParaRPr/>
          </a:p>
          <a:p>
            <a:pPr indent="-514350" lvl="1" marL="97155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lphaLcParenR"/>
            </a:pPr>
            <a:r>
              <a:rPr lang="en-US"/>
              <a:t>\q to quit</a:t>
            </a:r>
            <a:endParaRPr/>
          </a:p>
          <a:p>
            <a:pPr indent="0" lvl="1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  <a:p>
            <a:pPr indent="-514350" lvl="0" marL="5143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AutoNum type="arabicPeriod"/>
            </a:pPr>
            <a:r>
              <a:rPr lang="en-US"/>
              <a:t>What was the earlier name of PostgreSQL? Postgres and then Postgres95</a:t>
            </a:r>
            <a:endParaRPr/>
          </a:p>
        </p:txBody>
      </p:sp>
      <p:sp>
        <p:nvSpPr>
          <p:cNvPr id="654" name="Google Shape;654;p5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5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Interview Related Questions &amp; Answers</a:t>
            </a:r>
            <a:endParaRPr/>
          </a:p>
        </p:txBody>
      </p:sp>
      <p:sp>
        <p:nvSpPr>
          <p:cNvPr id="660" name="Google Shape;660;p5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14350" lvl="0" marL="5143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AutoNum type="arabicPeriod" startAt="3"/>
            </a:pPr>
            <a:r>
              <a:rPr lang="en-US"/>
              <a:t>What is the SQL prompt used in PostgreSQL? postgres=#</a:t>
            </a:r>
            <a:endParaRPr/>
          </a:p>
          <a:p>
            <a:pPr indent="-336550" lvl="0" marL="5143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t/>
            </a:r>
            <a:endParaRPr/>
          </a:p>
          <a:p>
            <a:pPr indent="-514350" lvl="0" marL="5143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AutoNum type="arabicPeriod" startAt="3"/>
            </a:pPr>
            <a:r>
              <a:rPr lang="en-US"/>
              <a:t>Which command is used to connect/select a desired database? \c</a:t>
            </a:r>
            <a:endParaRPr/>
          </a:p>
          <a:p>
            <a:pPr indent="-336550" lvl="0" marL="5143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t/>
            </a:r>
            <a:endParaRPr/>
          </a:p>
          <a:p>
            <a:pPr indent="-514350" lvl="0" marL="5143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AutoNum type="arabicPeriod" startAt="3"/>
            </a:pPr>
            <a:r>
              <a:rPr lang="en-US"/>
              <a:t>Can we drop a database in PostgreSQL while we are working in it? No</a:t>
            </a:r>
            <a:endParaRPr/>
          </a:p>
          <a:p>
            <a:pPr indent="-336550" lvl="0" marL="5143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t/>
            </a:r>
            <a:endParaRPr/>
          </a:p>
          <a:p>
            <a:pPr indent="-514350" lvl="0" marL="5143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AutoNum type="arabicPeriod" startAt="3"/>
            </a:pPr>
            <a:r>
              <a:rPr lang="en-US"/>
              <a:t>Which command is used to find how many tables are there in the database? \dt</a:t>
            </a:r>
            <a:endParaRPr/>
          </a:p>
        </p:txBody>
      </p:sp>
      <p:sp>
        <p:nvSpPr>
          <p:cNvPr id="661" name="Google Shape;661;p5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5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Interview Related Questions &amp; Answers</a:t>
            </a:r>
            <a:endParaRPr/>
          </a:p>
        </p:txBody>
      </p:sp>
      <p:sp>
        <p:nvSpPr>
          <p:cNvPr id="667" name="Google Shape;667;p56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10000"/>
          </a:bodyPr>
          <a:lstStyle/>
          <a:p>
            <a:pPr indent="-514350" lvl="0" marL="5143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AutoNum type="arabicPeriod" startAt="7"/>
            </a:pPr>
            <a:r>
              <a:rPr lang="en-US"/>
              <a:t>Which command is used to describe a table? \d table_name;</a:t>
            </a:r>
            <a:endParaRPr/>
          </a:p>
          <a:p>
            <a:pPr indent="-349885" lvl="0" marL="5143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t/>
            </a:r>
            <a:endParaRPr/>
          </a:p>
          <a:p>
            <a:pPr indent="-514350" lvl="0" marL="5143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AutoNum type="arabicPeriod" startAt="7"/>
            </a:pPr>
            <a:r>
              <a:rPr lang="en-US"/>
              <a:t>If we want to see the output in HTML format then which command is used? \H and then write the select query</a:t>
            </a:r>
            <a:endParaRPr/>
          </a:p>
          <a:p>
            <a:pPr indent="-349885" lvl="0" marL="5143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t/>
            </a:r>
            <a:endParaRPr/>
          </a:p>
          <a:p>
            <a:pPr indent="-514350" lvl="0" marL="5143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AutoNum type="arabicPeriod" startAt="7"/>
            </a:pPr>
            <a:r>
              <a:rPr lang="en-US"/>
              <a:t>What are the various types of data types supported by PostgreSQL?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Numeric Types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Character Types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Binary Types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Boolean Type</a:t>
            </a:r>
            <a:endParaRPr/>
          </a:p>
          <a:p>
            <a:pPr indent="-349885" lvl="0" marL="5143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t/>
            </a:r>
            <a:endParaRPr/>
          </a:p>
          <a:p>
            <a:pPr indent="-349885" lvl="0" marL="5143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668" name="Google Shape;668;p5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90" name="Google Shape;190;p6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191" name="Google Shape;191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E:\1_Vineet\3_Educational\Postgre SQL\2_Lectures\1_Installation\Screenshot (185).png" id="192" name="Google Shape;192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6"/>
          <p:cNvSpPr/>
          <p:nvPr/>
        </p:nvSpPr>
        <p:spPr>
          <a:xfrm>
            <a:off x="204715" y="232012"/>
            <a:ext cx="1801505" cy="818866"/>
          </a:xfrm>
          <a:prstGeom prst="rect">
            <a:avLst/>
          </a:prstGeom>
          <a:noFill/>
          <a:ln cap="flat" cmpd="sng" w="5715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p6"/>
          <p:cNvSpPr txBox="1"/>
          <p:nvPr/>
        </p:nvSpPr>
        <p:spPr>
          <a:xfrm>
            <a:off x="2006219" y="546754"/>
            <a:ext cx="6209733" cy="92333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Default database is postgres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So, simply Press Enter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00" name="Google Shape;200;p7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201" name="Google Shape;201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E:\1_Vineet\3_Educational\Postgre SQL\2_Lectures\1_Installation\Screenshot (186).png" id="202" name="Google Shape;202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7"/>
          <p:cNvSpPr/>
          <p:nvPr/>
        </p:nvSpPr>
        <p:spPr>
          <a:xfrm>
            <a:off x="204715" y="232012"/>
            <a:ext cx="1801505" cy="818866"/>
          </a:xfrm>
          <a:prstGeom prst="rect">
            <a:avLst/>
          </a:prstGeom>
          <a:noFill/>
          <a:ln cap="flat" cmpd="sng" w="5715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p7"/>
          <p:cNvSpPr txBox="1"/>
          <p:nvPr/>
        </p:nvSpPr>
        <p:spPr>
          <a:xfrm>
            <a:off x="2006219" y="546754"/>
            <a:ext cx="6209733" cy="175432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port 5432 is opened for the PostgreSQL database.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TCP port uses port 5432 to listen to all the IP addresses on its server.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So, simply Press Enter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10" name="Google Shape;210;p8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211" name="Google Shape;211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E:\1_Vineet\3_Educational\Postgre SQL\2_Lectures\1_Installation\Screenshot (187).png" id="212" name="Google Shape;212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8"/>
          <p:cNvSpPr/>
          <p:nvPr/>
        </p:nvSpPr>
        <p:spPr>
          <a:xfrm>
            <a:off x="259314" y="232011"/>
            <a:ext cx="2442951" cy="1191905"/>
          </a:xfrm>
          <a:prstGeom prst="rect">
            <a:avLst/>
          </a:prstGeom>
          <a:noFill/>
          <a:ln cap="flat" cmpd="sng" w="5715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" name="Google Shape;214;p8"/>
          <p:cNvSpPr txBox="1"/>
          <p:nvPr/>
        </p:nvSpPr>
        <p:spPr>
          <a:xfrm>
            <a:off x="2702265" y="561245"/>
            <a:ext cx="5008742" cy="147732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default user is named postgres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You do not have to enter the name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So, simply Press Enter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20" name="Google Shape;220;p9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221" name="Google Shape;221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E:\1_Vineet\3_Educational\Postgre SQL\2_Lectures\1_Installation\Screenshot (187).png" id="222" name="Google Shape;222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9"/>
          <p:cNvSpPr/>
          <p:nvPr/>
        </p:nvSpPr>
        <p:spPr>
          <a:xfrm>
            <a:off x="259314" y="232011"/>
            <a:ext cx="2442951" cy="1191905"/>
          </a:xfrm>
          <a:prstGeom prst="rect">
            <a:avLst/>
          </a:prstGeom>
          <a:noFill/>
          <a:ln cap="flat" cmpd="sng" w="5715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9"/>
          <p:cNvSpPr txBox="1"/>
          <p:nvPr/>
        </p:nvSpPr>
        <p:spPr>
          <a:xfrm>
            <a:off x="2879698" y="546754"/>
            <a:ext cx="6209733" cy="258532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Write the password that was set while installing PostgreSQL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Password is admin(say)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Entered password wont be displayed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But if it is right then the next step will come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Otherwise, error message will come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Contents Slide Master">
  <a:themeElements>
    <a:clrScheme name="ALLPPT-COLOR-A33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EF4A4A"/>
      </a:accent1>
      <a:accent2>
        <a:srgbClr val="262626"/>
      </a:accent2>
      <a:accent3>
        <a:srgbClr val="EF4A4A"/>
      </a:accent3>
      <a:accent4>
        <a:srgbClr val="262626"/>
      </a:accent4>
      <a:accent5>
        <a:srgbClr val="EF4A4A"/>
      </a:accent5>
      <a:accent6>
        <a:srgbClr val="26262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1_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2019-01-09T10:33:58Z</dcterms:created>
  <dc:creator>Branding</dc:creator>
</cp:coreProperties>
</file>